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8" r:id="rId4"/>
    <p:sldId id="270" r:id="rId5"/>
    <p:sldId id="271" r:id="rId6"/>
    <p:sldId id="274" r:id="rId7"/>
    <p:sldId id="272" r:id="rId8"/>
    <p:sldId id="259" r:id="rId9"/>
    <p:sldId id="273" r:id="rId10"/>
    <p:sldId id="278" r:id="rId11"/>
    <p:sldId id="276" r:id="rId12"/>
    <p:sldId id="277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 varScale="1">
        <p:scale>
          <a:sx n="72" d="100"/>
          <a:sy n="72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3551A5-81AD-4DE5-BB9D-3D7B33630F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817E85-74F3-4CED-B614-C74BB5371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0AA34-223A-432E-81CE-23179719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424C5-2652-45A1-AC7A-DFA548E88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A6FC02-4CEA-4A30-AB3B-17E24550D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F8ABC-976D-44E5-9696-2D54BAA83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F952-0E75-45E7-B5D9-9870C5DBA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8917-F6E2-4E9D-A6AC-7907F6F59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DAFC-2FCA-4971-95BF-86EE7DB5C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FFE7-ED6F-413C-B7FD-106E0CE3C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58B75-7460-43D7-9456-8E0E1BB54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FEE9C-1B66-4850-9AE6-04D93B56A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3564A-6131-42AE-8975-9B160F0D4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D2AA7-7DC2-4A62-94EA-BB8D30CCF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EBC03-236D-414E-8E8C-EB6B10D8C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D957-0F71-45E6-AED8-D03118DD8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15FB-1131-48C1-861E-4FAAD9937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4169-9F1E-4F70-9BD5-3D823843B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A15CC-1580-4FA8-80EC-B67B7F9CF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83B59-EB23-4AAF-95B3-539AD278C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87606-494C-4248-A0DF-14FAA1D53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307BC-F588-43A6-8A1C-8FA7048EE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7DD3C-69B0-41C6-8B47-5E047E3A3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ED8575-9F34-465F-AB91-BB726B08BF2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8720A5-352E-47F9-AEFD-EBF7C095199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066800"/>
            <a:ext cx="7239000" cy="1470025"/>
          </a:xfrm>
        </p:spPr>
        <p:txBody>
          <a:bodyPr/>
          <a:lstStyle/>
          <a:p>
            <a:pPr algn="ctr"/>
            <a:r>
              <a:rPr lang="en-US" sz="6000" b="1" dirty="0" smtClean="0"/>
              <a:t>SCALARS &amp; VECTORS</a:t>
            </a:r>
            <a:endParaRPr lang="en-US" sz="6000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048000"/>
            <a:ext cx="6019800" cy="3124200"/>
          </a:xfrm>
        </p:spPr>
        <p:txBody>
          <a:bodyPr/>
          <a:lstStyle/>
          <a:p>
            <a:pPr algn="ctr"/>
            <a:r>
              <a:rPr lang="en-US" sz="3200" b="1" dirty="0" smtClean="0"/>
              <a:t>Distinguish between </a:t>
            </a:r>
            <a:r>
              <a:rPr lang="en-US" sz="3200" b="1" dirty="0" smtClean="0"/>
              <a:t>s</a:t>
            </a:r>
            <a:r>
              <a:rPr lang="en-US" sz="3200" b="1" dirty="0" smtClean="0"/>
              <a:t>calars &amp; vectors</a:t>
            </a:r>
          </a:p>
          <a:p>
            <a:pPr algn="ctr"/>
            <a:r>
              <a:rPr lang="en-US" sz="3200" b="1" dirty="0" smtClean="0"/>
              <a:t>Give examples</a:t>
            </a:r>
          </a:p>
          <a:p>
            <a:pPr algn="ctr"/>
            <a:r>
              <a:rPr lang="en-US" sz="3200" b="1" dirty="0" smtClean="0"/>
              <a:t>Add and subtract vectors</a:t>
            </a:r>
          </a:p>
          <a:p>
            <a:pPr algn="ctr"/>
            <a:r>
              <a:rPr lang="en-US" sz="3200" b="1" dirty="0" smtClean="0"/>
              <a:t>Components of vectors</a:t>
            </a:r>
          </a:p>
          <a:p>
            <a:pPr algn="ctr"/>
            <a:endParaRPr lang="en-US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2667000"/>
            <a:ext cx="8001000" cy="0"/>
          </a:xfrm>
          <a:prstGeom prst="straightConnector1">
            <a:avLst/>
          </a:prstGeom>
          <a:ln w="152400" cap="rnd">
            <a:solidFill>
              <a:schemeClr val="accent1">
                <a:lumMod val="75000"/>
              </a:schemeClr>
            </a:solidFill>
            <a:tailEnd type="arrow"/>
          </a:ln>
          <a:effectLst>
            <a:innerShdw blurRad="2794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Adding and </a:t>
            </a:r>
            <a:r>
              <a:rPr lang="en-US" sz="4800" b="1" dirty="0" smtClean="0"/>
              <a:t>subtracting v</a:t>
            </a:r>
            <a:r>
              <a:rPr lang="en-US" sz="4800" b="1" dirty="0" smtClean="0"/>
              <a:t>ectors</a:t>
            </a:r>
            <a:endParaRPr lang="en-US" sz="4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1"/>
            <a:ext cx="6554787" cy="685800"/>
          </a:xfrm>
        </p:spPr>
        <p:txBody>
          <a:bodyPr/>
          <a:lstStyle/>
          <a:p>
            <a:r>
              <a:rPr lang="en-US" sz="3600" b="1" dirty="0" smtClean="0">
                <a:sym typeface="Wingdings" pitchFamily="2" charset="2"/>
              </a:rPr>
              <a:t>Polygon Method (Subtracting)</a:t>
            </a:r>
            <a:endParaRPr lang="en-US" sz="3600" b="1" dirty="0" smtClean="0">
              <a:sym typeface="Wingdings" pitchFamily="2" charset="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8200" y="3657600"/>
            <a:ext cx="2362200" cy="1005840"/>
          </a:xfrm>
          <a:prstGeom prst="straightConnector1">
            <a:avLst/>
          </a:prstGeom>
          <a:ln w="889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2438400"/>
            <a:ext cx="2362200" cy="8382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inus 10"/>
          <p:cNvSpPr/>
          <p:nvPr/>
        </p:nvSpPr>
        <p:spPr>
          <a:xfrm>
            <a:off x="762000" y="2971800"/>
            <a:ext cx="1066800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96000" y="2590800"/>
            <a:ext cx="2362200" cy="8382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qual 15"/>
          <p:cNvSpPr/>
          <p:nvPr/>
        </p:nvSpPr>
        <p:spPr>
          <a:xfrm>
            <a:off x="3962400" y="3048000"/>
            <a:ext cx="1371600" cy="8382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19800" y="3810000"/>
            <a:ext cx="2362200" cy="1005840"/>
          </a:xfrm>
          <a:prstGeom prst="straightConnector1">
            <a:avLst/>
          </a:prstGeom>
          <a:ln w="889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us 17"/>
          <p:cNvSpPr/>
          <p:nvPr/>
        </p:nvSpPr>
        <p:spPr>
          <a:xfrm>
            <a:off x="6172200" y="3124200"/>
            <a:ext cx="9906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3400" y="51816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Negative of a vector: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same magnitude, opposite direction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/>
      <p:bldP spid="11" grpId="0" animBg="1"/>
      <p:bldP spid="16" grpId="0" animBg="1"/>
      <p:bldP spid="18" grpId="0" animBg="1"/>
      <p:bldP spid="1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Adding and </a:t>
            </a:r>
            <a:r>
              <a:rPr lang="en-US" sz="4800" b="1" dirty="0" smtClean="0"/>
              <a:t>subtracting v</a:t>
            </a:r>
            <a:r>
              <a:rPr lang="en-US" sz="4800" b="1" dirty="0" smtClean="0"/>
              <a:t>ectors</a:t>
            </a:r>
            <a:endParaRPr lang="en-US" sz="4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1"/>
            <a:ext cx="5640387" cy="685800"/>
          </a:xfrm>
        </p:spPr>
        <p:txBody>
          <a:bodyPr/>
          <a:lstStyle/>
          <a:p>
            <a:r>
              <a:rPr lang="en-US" sz="3600" b="1" dirty="0" smtClean="0">
                <a:sym typeface="Wingdings" pitchFamily="2" charset="2"/>
              </a:rPr>
              <a:t>Polygon Method (Adding)</a:t>
            </a:r>
            <a:endParaRPr lang="en-US" sz="3600" b="1" dirty="0" smtClean="0">
              <a:sym typeface="Wingdings" pitchFamily="2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19200" y="2667000"/>
            <a:ext cx="2362200" cy="8382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143000" y="4648200"/>
            <a:ext cx="2362200" cy="1005840"/>
          </a:xfrm>
          <a:prstGeom prst="straightConnector1">
            <a:avLst/>
          </a:prstGeom>
          <a:ln w="889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us 17"/>
          <p:cNvSpPr/>
          <p:nvPr/>
        </p:nvSpPr>
        <p:spPr>
          <a:xfrm>
            <a:off x="1295400" y="3566160"/>
            <a:ext cx="9906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3600" y="2880360"/>
            <a:ext cx="2362200" cy="8382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30348" y="3716572"/>
            <a:ext cx="2362200" cy="1005840"/>
          </a:xfrm>
          <a:prstGeom prst="straightConnector1">
            <a:avLst/>
          </a:prstGeom>
          <a:ln w="889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2880360"/>
            <a:ext cx="13252" cy="1881808"/>
          </a:xfrm>
          <a:prstGeom prst="straightConnector1">
            <a:avLst/>
          </a:prstGeom>
          <a:ln w="889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Adding and </a:t>
            </a:r>
            <a:r>
              <a:rPr lang="en-US" sz="4800" b="1" dirty="0" smtClean="0"/>
              <a:t>subtracting v</a:t>
            </a:r>
            <a:r>
              <a:rPr lang="en-US" sz="4800" b="1" dirty="0" smtClean="0"/>
              <a:t>ectors</a:t>
            </a:r>
            <a:endParaRPr lang="en-US" sz="4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05000"/>
            <a:ext cx="7164387" cy="762000"/>
          </a:xfrm>
        </p:spPr>
        <p:txBody>
          <a:bodyPr/>
          <a:lstStyle/>
          <a:p>
            <a:r>
              <a:rPr lang="en-US" sz="3600" b="1" dirty="0" smtClean="0">
                <a:sym typeface="Wingdings" pitchFamily="2" charset="2"/>
              </a:rPr>
              <a:t>Analytical Method: C</a:t>
            </a:r>
            <a:r>
              <a:rPr lang="en-US" sz="3600" b="1" dirty="0" smtClean="0">
                <a:sym typeface="Wingdings" pitchFamily="2" charset="2"/>
              </a:rPr>
              <a:t>osine Law</a:t>
            </a:r>
            <a:endParaRPr lang="en-US" sz="3600" b="1" dirty="0" smtClean="0">
              <a:sym typeface="Wingdings" pitchFamily="2" charset="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2590800"/>
            <a:ext cx="7830001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Adding and </a:t>
            </a:r>
            <a:r>
              <a:rPr lang="en-US" sz="4800" b="1" dirty="0" smtClean="0"/>
              <a:t>subtracting v</a:t>
            </a:r>
            <a:r>
              <a:rPr lang="en-US" sz="4800" b="1" dirty="0" smtClean="0"/>
              <a:t>ectors</a:t>
            </a:r>
            <a:endParaRPr lang="en-US" sz="4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05000"/>
            <a:ext cx="7164387" cy="762000"/>
          </a:xfrm>
        </p:spPr>
        <p:txBody>
          <a:bodyPr/>
          <a:lstStyle/>
          <a:p>
            <a:r>
              <a:rPr lang="en-US" sz="3600" b="1" dirty="0" smtClean="0">
                <a:sym typeface="Wingdings" pitchFamily="2" charset="2"/>
              </a:rPr>
              <a:t>Analytical Method: S</a:t>
            </a:r>
            <a:r>
              <a:rPr lang="en-US" sz="3600" b="1" dirty="0" smtClean="0">
                <a:sym typeface="Wingdings" pitchFamily="2" charset="2"/>
              </a:rPr>
              <a:t>ine Law</a:t>
            </a:r>
            <a:endParaRPr lang="en-US" sz="3600" b="1" dirty="0" smtClean="0">
              <a:sym typeface="Wingdings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638800" cy="347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Adding and </a:t>
            </a:r>
            <a:r>
              <a:rPr lang="en-US" sz="4800" b="1" dirty="0" smtClean="0"/>
              <a:t>subtracting v</a:t>
            </a:r>
            <a:r>
              <a:rPr lang="en-US" sz="4800" b="1" dirty="0" smtClean="0"/>
              <a:t>ectors</a:t>
            </a:r>
            <a:endParaRPr lang="en-US" sz="4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05000"/>
            <a:ext cx="7164387" cy="762000"/>
          </a:xfrm>
        </p:spPr>
        <p:txBody>
          <a:bodyPr/>
          <a:lstStyle/>
          <a:p>
            <a:r>
              <a:rPr lang="en-US" sz="3600" b="1" dirty="0" smtClean="0">
                <a:sym typeface="Wingdings" pitchFamily="2" charset="2"/>
              </a:rPr>
              <a:t>Components Method</a:t>
            </a:r>
            <a:endParaRPr lang="en-US" sz="3600" b="1" dirty="0" smtClean="0">
              <a:sym typeface="Wingdings" pitchFamily="2" charset="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8111971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Adding and </a:t>
            </a:r>
            <a:r>
              <a:rPr lang="en-US" sz="4800" b="1" dirty="0" smtClean="0"/>
              <a:t>subtracting v</a:t>
            </a:r>
            <a:r>
              <a:rPr lang="en-US" sz="4800" b="1" dirty="0" smtClean="0"/>
              <a:t>ectors</a:t>
            </a:r>
            <a:endParaRPr lang="en-US" sz="4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05000"/>
            <a:ext cx="7164387" cy="762000"/>
          </a:xfrm>
        </p:spPr>
        <p:txBody>
          <a:bodyPr/>
          <a:lstStyle/>
          <a:p>
            <a:r>
              <a:rPr lang="en-US" sz="3600" b="1" dirty="0" smtClean="0">
                <a:sym typeface="Wingdings" pitchFamily="2" charset="2"/>
              </a:rPr>
              <a:t>Components of a Vector</a:t>
            </a:r>
            <a:endParaRPr lang="en-US" sz="3600" b="1" dirty="0" smtClean="0">
              <a:sym typeface="Wingdings" pitchFamily="2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5943599" cy="1847850"/>
          </a:xfrm>
        </p:spPr>
        <p:txBody>
          <a:bodyPr/>
          <a:lstStyle/>
          <a:p>
            <a:r>
              <a:rPr lang="en-US" sz="4800" b="1" dirty="0" smtClean="0"/>
              <a:t>What </a:t>
            </a:r>
            <a:r>
              <a:rPr lang="en-US" sz="4800" b="1" dirty="0" smtClean="0"/>
              <a:t>is a scalar quantity?</a:t>
            </a:r>
            <a:endParaRPr lang="en-US" sz="4800" b="1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8382000" cy="2819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Magnitude</a:t>
            </a:r>
          </a:p>
          <a:p>
            <a:pPr lvl="2">
              <a:lnSpc>
                <a:spcPct val="90000"/>
              </a:lnSpc>
            </a:pPr>
            <a:r>
              <a:rPr lang="en-US" altLang="zh-CN" sz="3200" b="1" dirty="0" smtClean="0"/>
              <a:t>Number and unit</a:t>
            </a:r>
          </a:p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Always positive</a:t>
            </a:r>
          </a:p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Follows arithmetic </a:t>
            </a:r>
            <a:r>
              <a:rPr lang="en-US" altLang="zh-CN" sz="3200" b="1" dirty="0" smtClean="0"/>
              <a:t>rules</a:t>
            </a:r>
          </a:p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Symbol</a:t>
            </a:r>
            <a:endParaRPr lang="en-US" altLang="zh-CN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72" t="1627" r="2336" b="3254"/>
          <a:stretch>
            <a:fillRect/>
          </a:stretch>
        </p:blipFill>
        <p:spPr bwMode="auto">
          <a:xfrm>
            <a:off x="5410200" y="984883"/>
            <a:ext cx="3429000" cy="503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5943599" cy="933450"/>
          </a:xfrm>
        </p:spPr>
        <p:txBody>
          <a:bodyPr/>
          <a:lstStyle/>
          <a:p>
            <a:r>
              <a:rPr lang="en-US" sz="4800" b="1" dirty="0" smtClean="0"/>
              <a:t>Examples of scalars</a:t>
            </a:r>
            <a:endParaRPr lang="en-US" sz="4800" b="1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038600"/>
            <a:ext cx="1524000" cy="6096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zh-CN" sz="3200" b="1" dirty="0" smtClean="0"/>
              <a:t>height</a:t>
            </a:r>
            <a:endParaRPr lang="en-US" altLang="zh-CN" sz="32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5400" y="3733800"/>
            <a:ext cx="382117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495800" y="19050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25527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819400" y="57150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b="16000"/>
          <a:stretch>
            <a:fillRect/>
          </a:stretch>
        </p:blipFill>
        <p:spPr bwMode="auto">
          <a:xfrm>
            <a:off x="304800" y="1219200"/>
            <a:ext cx="28289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200400" y="28956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 build="p"/>
      <p:bldP spid="7" grpId="0" build="p"/>
      <p:bldP spid="9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5943599" cy="1847850"/>
          </a:xfrm>
        </p:spPr>
        <p:txBody>
          <a:bodyPr/>
          <a:lstStyle/>
          <a:p>
            <a:r>
              <a:rPr lang="en-US" sz="4800" b="1" dirty="0" smtClean="0"/>
              <a:t>What </a:t>
            </a:r>
            <a:r>
              <a:rPr lang="en-US" sz="4800" b="1" dirty="0" smtClean="0"/>
              <a:t>is a vector quantity?</a:t>
            </a:r>
            <a:endParaRPr lang="en-US" sz="4800" b="1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05200"/>
            <a:ext cx="8153400" cy="268260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Magnitude and direction</a:t>
            </a:r>
          </a:p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May be positive or negative</a:t>
            </a:r>
          </a:p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Does not follow arithmetic </a:t>
            </a:r>
            <a:r>
              <a:rPr lang="en-US" altLang="zh-CN" sz="3200" b="1" dirty="0" smtClean="0"/>
              <a:t>rules</a:t>
            </a:r>
          </a:p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Symbols used</a:t>
            </a:r>
            <a:endParaRPr lang="en-US" altLang="zh-CN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72" t="1627" r="2336" b="3254"/>
          <a:stretch>
            <a:fillRect/>
          </a:stretch>
        </p:blipFill>
        <p:spPr bwMode="auto">
          <a:xfrm>
            <a:off x="5791200" y="762000"/>
            <a:ext cx="2895600" cy="38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1" y="2647950"/>
            <a:ext cx="3505200" cy="857250"/>
          </a:xfrm>
        </p:spPr>
        <p:txBody>
          <a:bodyPr/>
          <a:lstStyle/>
          <a:p>
            <a:r>
              <a:rPr lang="en-US" sz="4800" b="1" dirty="0" smtClean="0"/>
              <a:t>Directions</a:t>
            </a:r>
            <a:endParaRPr lang="en-US" sz="4800" b="1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81400"/>
            <a:ext cx="8153400" cy="121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Standard Angle</a:t>
            </a:r>
          </a:p>
          <a:p>
            <a:pPr lvl="1">
              <a:lnSpc>
                <a:spcPct val="90000"/>
              </a:lnSpc>
            </a:pPr>
            <a:r>
              <a:rPr lang="en-US" altLang="zh-CN" sz="3200" b="1" dirty="0" smtClean="0"/>
              <a:t>Geographical Directions</a:t>
            </a:r>
          </a:p>
          <a:p>
            <a:pPr lvl="1">
              <a:lnSpc>
                <a:spcPct val="90000"/>
              </a:lnSpc>
              <a:buNone/>
            </a:pPr>
            <a:endParaRPr lang="en-US" altLang="zh-CN" sz="32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24493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"/>
            <a:ext cx="218317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"/>
            <a:ext cx="228467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743200"/>
            <a:ext cx="2514600" cy="379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5943599" cy="933450"/>
          </a:xfrm>
        </p:spPr>
        <p:txBody>
          <a:bodyPr/>
          <a:lstStyle/>
          <a:p>
            <a:r>
              <a:rPr lang="en-US" sz="4800" b="1" dirty="0" smtClean="0"/>
              <a:t>Examples of vectors</a:t>
            </a:r>
            <a:endParaRPr lang="en-US" sz="4800" b="1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5638800"/>
            <a:ext cx="1524000" cy="6096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zh-CN" sz="3200" b="1" dirty="0" smtClean="0"/>
              <a:t>velocity</a:t>
            </a:r>
            <a:endParaRPr lang="en-US" altLang="zh-CN" sz="3200" b="1" dirty="0" smtClean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581400" y="12954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81000" y="5105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41757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0794" y="304800"/>
            <a:ext cx="273888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 build="p"/>
      <p:bldP spid="7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685800"/>
            <a:ext cx="8226425" cy="1143000"/>
          </a:xfrm>
        </p:spPr>
        <p:txBody>
          <a:bodyPr/>
          <a:lstStyle/>
          <a:p>
            <a:r>
              <a:rPr lang="en-US" sz="4800" b="1" dirty="0" smtClean="0"/>
              <a:t>Adding and </a:t>
            </a:r>
            <a:r>
              <a:rPr lang="en-US" sz="4800" b="1" dirty="0" smtClean="0"/>
              <a:t>subtracting v</a:t>
            </a:r>
            <a:r>
              <a:rPr lang="en-US" sz="4800" b="1" dirty="0" smtClean="0"/>
              <a:t>ectors</a:t>
            </a:r>
            <a:endParaRPr lang="en-US" sz="4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438400"/>
            <a:ext cx="8383587" cy="2133600"/>
          </a:xfrm>
        </p:spPr>
        <p:txBody>
          <a:bodyPr/>
          <a:lstStyle/>
          <a:p>
            <a:pPr algn="ctr">
              <a:buNone/>
            </a:pPr>
            <a:r>
              <a:rPr kumimoji="1" lang="en-US" sz="3600" b="1" dirty="0" smtClean="0">
                <a:latin typeface="+mj-lt"/>
              </a:rPr>
              <a:t>The </a:t>
            </a:r>
            <a:r>
              <a:rPr kumimoji="1" lang="en-US" sz="3600" b="1" dirty="0" smtClean="0">
                <a:solidFill>
                  <a:srgbClr val="FFFF00"/>
                </a:solidFill>
                <a:latin typeface="+mj-lt"/>
              </a:rPr>
              <a:t>Resultant </a:t>
            </a:r>
            <a:r>
              <a:rPr kumimoji="1" lang="es-ES_tradnl" sz="3600" b="1" dirty="0" smtClean="0">
                <a:solidFill>
                  <a:srgbClr val="FFFF00"/>
                </a:solidFill>
                <a:latin typeface="+mj-lt"/>
              </a:rPr>
              <a:t>(Net) </a:t>
            </a:r>
            <a:r>
              <a:rPr kumimoji="1" lang="en-US" sz="3600" b="1" dirty="0" smtClean="0">
                <a:latin typeface="+mj-lt"/>
              </a:rPr>
              <a:t>is the result </a:t>
            </a:r>
            <a:r>
              <a:rPr kumimoji="1" lang="en-US" sz="3600" b="1" dirty="0" smtClean="0">
                <a:latin typeface="+mj-lt"/>
              </a:rPr>
              <a:t>vector</a:t>
            </a:r>
          </a:p>
          <a:p>
            <a:pPr algn="ctr">
              <a:buNone/>
            </a:pPr>
            <a:r>
              <a:rPr kumimoji="1" lang="en-US" sz="3600" b="1" dirty="0" smtClean="0">
                <a:latin typeface="+mj-lt"/>
              </a:rPr>
              <a:t>that </a:t>
            </a:r>
            <a:r>
              <a:rPr kumimoji="1" lang="en-US" sz="3600" b="1" dirty="0" smtClean="0">
                <a:latin typeface="+mj-lt"/>
              </a:rPr>
              <a:t>comes from adding or subtracting </a:t>
            </a:r>
            <a:r>
              <a:rPr kumimoji="1" lang="en-US" sz="3600" b="1" dirty="0" smtClean="0">
                <a:latin typeface="+mj-lt"/>
              </a:rPr>
              <a:t>a</a:t>
            </a:r>
          </a:p>
          <a:p>
            <a:pPr algn="ctr">
              <a:buNone/>
            </a:pPr>
            <a:r>
              <a:rPr kumimoji="1" lang="en-US" sz="3600" b="1" dirty="0" smtClean="0">
                <a:latin typeface="+mj-lt"/>
              </a:rPr>
              <a:t>number </a:t>
            </a:r>
            <a:r>
              <a:rPr kumimoji="1" lang="en-US" sz="3600" b="1" dirty="0" smtClean="0">
                <a:latin typeface="+mj-lt"/>
              </a:rPr>
              <a:t>of vectors </a:t>
            </a:r>
          </a:p>
          <a:p>
            <a:pPr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Adding and </a:t>
            </a:r>
            <a:r>
              <a:rPr lang="en-US" sz="4800" b="1" dirty="0" smtClean="0"/>
              <a:t>subtracting v</a:t>
            </a:r>
            <a:r>
              <a:rPr lang="en-US" sz="4800" b="1" dirty="0" smtClean="0"/>
              <a:t>ectors</a:t>
            </a:r>
            <a:endParaRPr lang="en-US" sz="4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1"/>
            <a:ext cx="5640387" cy="685800"/>
          </a:xfrm>
        </p:spPr>
        <p:txBody>
          <a:bodyPr/>
          <a:lstStyle/>
          <a:p>
            <a:r>
              <a:rPr lang="en-US" sz="3600" b="1" dirty="0" smtClean="0">
                <a:sym typeface="Wingdings" pitchFamily="2" charset="2"/>
              </a:rPr>
              <a:t>Polygon Method (Adding)</a:t>
            </a:r>
            <a:endParaRPr lang="en-US" sz="3600" b="1" dirty="0" smtClean="0">
              <a:sym typeface="Wingdings" pitchFamily="2" charset="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8200" y="4861560"/>
            <a:ext cx="2362200" cy="1005840"/>
          </a:xfrm>
          <a:prstGeom prst="straightConnector1">
            <a:avLst/>
          </a:prstGeom>
          <a:ln w="889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2438400"/>
            <a:ext cx="2362200" cy="8382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3377980"/>
            <a:ext cx="2362200" cy="8382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84844" y="3200400"/>
            <a:ext cx="2362200" cy="1005840"/>
          </a:xfrm>
          <a:prstGeom prst="straightConnector1">
            <a:avLst/>
          </a:prstGeom>
          <a:ln w="889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88904" y="3212328"/>
            <a:ext cx="4648200" cy="152400"/>
          </a:xfrm>
          <a:prstGeom prst="straightConnector1">
            <a:avLst/>
          </a:prstGeom>
          <a:ln w="889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191000" y="4495800"/>
            <a:ext cx="43449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Triangle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of vectors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838200" y="3657600"/>
            <a:ext cx="9906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Adding and </a:t>
            </a:r>
            <a:r>
              <a:rPr lang="en-US" sz="4800" b="1" dirty="0" smtClean="0"/>
              <a:t>subtracting v</a:t>
            </a:r>
            <a:r>
              <a:rPr lang="en-US" sz="4800" b="1" dirty="0" smtClean="0"/>
              <a:t>ectors</a:t>
            </a:r>
            <a:endParaRPr lang="en-US" sz="4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1"/>
            <a:ext cx="5640387" cy="685800"/>
          </a:xfrm>
        </p:spPr>
        <p:txBody>
          <a:bodyPr/>
          <a:lstStyle/>
          <a:p>
            <a:r>
              <a:rPr lang="en-US" sz="3600" b="1" dirty="0" smtClean="0">
                <a:sym typeface="Wingdings" pitchFamily="2" charset="2"/>
              </a:rPr>
              <a:t>Polygon Method (Adding)</a:t>
            </a:r>
            <a:endParaRPr lang="en-US" sz="3600" b="1" dirty="0" smtClean="0">
              <a:sym typeface="Wingdings" pitchFamily="2" charset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72200" y="2895600"/>
            <a:ext cx="2362200" cy="8382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86200" y="2880360"/>
            <a:ext cx="2362200" cy="1005840"/>
          </a:xfrm>
          <a:prstGeom prst="straightConnector1">
            <a:avLst/>
          </a:prstGeom>
          <a:ln w="889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86200" y="3733800"/>
            <a:ext cx="4648200" cy="152400"/>
          </a:xfrm>
          <a:prstGeom prst="straightConnector1">
            <a:avLst/>
          </a:prstGeom>
          <a:ln w="889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86200" y="4343400"/>
            <a:ext cx="502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Commutative Property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38200" y="4861560"/>
            <a:ext cx="2362200" cy="1005840"/>
          </a:xfrm>
          <a:prstGeom prst="straightConnector1">
            <a:avLst/>
          </a:prstGeom>
          <a:ln w="889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8200" y="2438400"/>
            <a:ext cx="2362200" cy="83820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838200" y="3657600"/>
            <a:ext cx="9906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5238_slide">
  <a:themeElements>
    <a:clrScheme name="Office Theme 2">
      <a:dk1>
        <a:srgbClr val="333333"/>
      </a:dk1>
      <a:lt1>
        <a:srgbClr val="FFFFFF"/>
      </a:lt1>
      <a:dk2>
        <a:srgbClr val="663300"/>
      </a:dk2>
      <a:lt2>
        <a:srgbClr val="FFFFFF"/>
      </a:lt2>
      <a:accent1>
        <a:srgbClr val="FFBC1F"/>
      </a:accent1>
      <a:accent2>
        <a:srgbClr val="FF9090"/>
      </a:accent2>
      <a:accent3>
        <a:srgbClr val="B8ADAA"/>
      </a:accent3>
      <a:accent4>
        <a:srgbClr val="DADADA"/>
      </a:accent4>
      <a:accent5>
        <a:srgbClr val="FFDAAB"/>
      </a:accent5>
      <a:accent6>
        <a:srgbClr val="E78282"/>
      </a:accent6>
      <a:hlink>
        <a:srgbClr val="FFAE5C"/>
      </a:hlink>
      <a:folHlink>
        <a:srgbClr val="FFB8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9E3E"/>
        </a:accent1>
        <a:accent2>
          <a:srgbClr val="E4B381"/>
        </a:accent2>
        <a:accent3>
          <a:srgbClr val="B8ADAA"/>
        </a:accent3>
        <a:accent4>
          <a:srgbClr val="DADADA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BC1F"/>
        </a:accent1>
        <a:accent2>
          <a:srgbClr val="FF9090"/>
        </a:accent2>
        <a:accent3>
          <a:srgbClr val="B8ADAA"/>
        </a:accent3>
        <a:accent4>
          <a:srgbClr val="DADADA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CDDB4F"/>
        </a:accent1>
        <a:accent2>
          <a:srgbClr val="B4BCFF"/>
        </a:accent2>
        <a:accent3>
          <a:srgbClr val="B8ADAA"/>
        </a:accent3>
        <a:accent4>
          <a:srgbClr val="DADADA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72C5FF"/>
        </a:accent1>
        <a:accent2>
          <a:srgbClr val="FFAC58"/>
        </a:accent2>
        <a:accent3>
          <a:srgbClr val="B8ADAA"/>
        </a:accent3>
        <a:accent4>
          <a:srgbClr val="DADADA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E3E"/>
        </a:accent1>
        <a:accent2>
          <a:srgbClr val="E4B381"/>
        </a:accent2>
        <a:accent3>
          <a:srgbClr val="FFFFFF"/>
        </a:accent3>
        <a:accent4>
          <a:srgbClr val="000000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C1F"/>
        </a:accent1>
        <a:accent2>
          <a:srgbClr val="FF9090"/>
        </a:accent2>
        <a:accent3>
          <a:srgbClr val="FFFFFF"/>
        </a:accent3>
        <a:accent4>
          <a:srgbClr val="000000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B4F"/>
        </a:accent1>
        <a:accent2>
          <a:srgbClr val="B4BCFF"/>
        </a:accent2>
        <a:accent3>
          <a:srgbClr val="FFFFFF"/>
        </a:accent3>
        <a:accent4>
          <a:srgbClr val="000000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C5FF"/>
        </a:accent1>
        <a:accent2>
          <a:srgbClr val="FFAC58"/>
        </a:accent2>
        <a:accent3>
          <a:srgbClr val="FFFFFF"/>
        </a:accent3>
        <a:accent4>
          <a:srgbClr val="000000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3300"/>
      </a:dk2>
      <a:lt2>
        <a:srgbClr val="FFFFFF"/>
      </a:lt2>
      <a:accent1>
        <a:srgbClr val="FFBC1F"/>
      </a:accent1>
      <a:accent2>
        <a:srgbClr val="FF9090"/>
      </a:accent2>
      <a:accent3>
        <a:srgbClr val="B8ADAA"/>
      </a:accent3>
      <a:accent4>
        <a:srgbClr val="DADADA"/>
      </a:accent4>
      <a:accent5>
        <a:srgbClr val="FFDAAB"/>
      </a:accent5>
      <a:accent6>
        <a:srgbClr val="E78282"/>
      </a:accent6>
      <a:hlink>
        <a:srgbClr val="FFAE5C"/>
      </a:hlink>
      <a:folHlink>
        <a:srgbClr val="FFB8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9E3E"/>
        </a:accent1>
        <a:accent2>
          <a:srgbClr val="E4B381"/>
        </a:accent2>
        <a:accent3>
          <a:srgbClr val="B8ADAA"/>
        </a:accent3>
        <a:accent4>
          <a:srgbClr val="DADADA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BC1F"/>
        </a:accent1>
        <a:accent2>
          <a:srgbClr val="FF9090"/>
        </a:accent2>
        <a:accent3>
          <a:srgbClr val="B8ADAA"/>
        </a:accent3>
        <a:accent4>
          <a:srgbClr val="DADADA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CDDB4F"/>
        </a:accent1>
        <a:accent2>
          <a:srgbClr val="B4BCFF"/>
        </a:accent2>
        <a:accent3>
          <a:srgbClr val="B8ADAA"/>
        </a:accent3>
        <a:accent4>
          <a:srgbClr val="DADADA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72C5FF"/>
        </a:accent1>
        <a:accent2>
          <a:srgbClr val="FFAC58"/>
        </a:accent2>
        <a:accent3>
          <a:srgbClr val="B8ADAA"/>
        </a:accent3>
        <a:accent4>
          <a:srgbClr val="DADADA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E3E"/>
        </a:accent1>
        <a:accent2>
          <a:srgbClr val="E4B381"/>
        </a:accent2>
        <a:accent3>
          <a:srgbClr val="FFFFFF"/>
        </a:accent3>
        <a:accent4>
          <a:srgbClr val="000000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C1F"/>
        </a:accent1>
        <a:accent2>
          <a:srgbClr val="FF9090"/>
        </a:accent2>
        <a:accent3>
          <a:srgbClr val="FFFFFF"/>
        </a:accent3>
        <a:accent4>
          <a:srgbClr val="000000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B4F"/>
        </a:accent1>
        <a:accent2>
          <a:srgbClr val="B4BCFF"/>
        </a:accent2>
        <a:accent3>
          <a:srgbClr val="FFFFFF"/>
        </a:accent3>
        <a:accent4>
          <a:srgbClr val="000000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C5FF"/>
        </a:accent1>
        <a:accent2>
          <a:srgbClr val="FFAC58"/>
        </a:accent2>
        <a:accent3>
          <a:srgbClr val="FFFFFF"/>
        </a:accent3>
        <a:accent4>
          <a:srgbClr val="000000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ind_5238_slide</Template>
  <TotalTime>178</TotalTime>
  <Words>178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ind_5238_slide</vt:lpstr>
      <vt:lpstr>1_Default Design</vt:lpstr>
      <vt:lpstr>SCALARS &amp; VECTORS</vt:lpstr>
      <vt:lpstr>What is a scalar quantity?</vt:lpstr>
      <vt:lpstr>Examples of scalars</vt:lpstr>
      <vt:lpstr>What is a vector quantity?</vt:lpstr>
      <vt:lpstr>Directions</vt:lpstr>
      <vt:lpstr>Examples of vectors</vt:lpstr>
      <vt:lpstr>Adding and subtracting vectors</vt:lpstr>
      <vt:lpstr>Adding and subtracting vectors</vt:lpstr>
      <vt:lpstr>Adding and subtracting vectors</vt:lpstr>
      <vt:lpstr>Adding and subtracting vectors</vt:lpstr>
      <vt:lpstr>Adding and subtracting vectors</vt:lpstr>
      <vt:lpstr>Adding and subtracting vectors</vt:lpstr>
      <vt:lpstr>Adding and subtracting vectors</vt:lpstr>
      <vt:lpstr>Adding and subtracting vectors</vt:lpstr>
      <vt:lpstr>Adding and subtracting vectors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</dc:title>
  <dc:creator>Maridith</dc:creator>
  <cp:lastModifiedBy>Asensi</cp:lastModifiedBy>
  <cp:revision>21</cp:revision>
  <dcterms:created xsi:type="dcterms:W3CDTF">2011-09-19T16:11:57Z</dcterms:created>
  <dcterms:modified xsi:type="dcterms:W3CDTF">2011-09-19T15:18:08Z</dcterms:modified>
</cp:coreProperties>
</file>