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2" r:id="rId8"/>
    <p:sldId id="263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50EE-800D-4636-8E8C-D704B77961D5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4AD3-FB7C-4772-9B92-115046107AFD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7FC7-AF8E-417B-BDA4-C12367C3402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AD53-8679-49C0-A4A2-DCF43230E5F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9521-DBE8-43B4-9EEF-AE4EF49504F4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A82A-A0A6-48CF-9457-BC8F1D0648C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D7EF-7CBB-44CD-A25A-CB7C129B728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A5DD-073C-4F0C-B48E-27334225BCE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1701-A56D-4D4C-9FB8-D4F9C193DC4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BE1B-EE3A-4FC0-B065-E165ADA39C6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26E0-D74D-4C2A-BC3C-385FA2C0F640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fld id="{380D9C51-B52A-424F-909C-42FFDA55C81C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abbydigital.com/pic04_28thstreet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Lava lamp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1" y="404664"/>
            <a:ext cx="894499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37319"/>
            <a:ext cx="7056784" cy="1179513"/>
          </a:xfrm>
        </p:spPr>
        <p:txBody>
          <a:bodyPr/>
          <a:lstStyle/>
          <a:p>
            <a:pPr algn="l" eaLnBrk="1" hangingPunct="1"/>
            <a:r>
              <a:rPr lang="es-ES" altLang="zh-CN" sz="5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717032"/>
            <a:ext cx="7704856" cy="2520280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Definition and Equation</a:t>
            </a:r>
          </a:p>
          <a:p>
            <a:pPr algn="l"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Examples</a:t>
            </a:r>
          </a:p>
          <a:p>
            <a:pPr algn="l"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Methods of Determining Density</a:t>
            </a:r>
          </a:p>
          <a:p>
            <a:pPr algn="l"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Exercises</a:t>
            </a:r>
          </a:p>
          <a:p>
            <a:pPr algn="l" eaLnBrk="1" hangingPunct="1"/>
            <a:endParaRPr lang="zh-CN" altLang="en-US" sz="36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48072"/>
            <a:ext cx="913145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and the Movies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860" y="3578400"/>
            <a:ext cx="3428628" cy="307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Definition and Equation 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1788" y="2996952"/>
            <a:ext cx="8632825" cy="3382962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Density is the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 mass per unit volume of an substance or material.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b="1" kern="0" baseline="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3200" b="1" kern="0" baseline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SI Units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kg m</a:t>
            </a:r>
            <a:r>
              <a:rPr kumimoji="0" lang="en-US" altLang="zh-CN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-3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g cm</a:t>
            </a:r>
            <a:r>
              <a:rPr lang="en-US" altLang="zh-CN" sz="3200" b="1" kern="0" baseline="300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-3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in g cm</a:t>
            </a:r>
            <a:r>
              <a:rPr lang="en-US" altLang="zh-CN" sz="3200" b="1" kern="0" baseline="300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-3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x 1000 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kg m</a:t>
            </a:r>
            <a:r>
              <a:rPr lang="en-US" altLang="zh-CN" sz="3200" b="1" kern="0" baseline="300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-3</a:t>
            </a:r>
            <a:endParaRPr kumimoji="0" lang="zh-CN" altLang="en-US" sz="3200" b="1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27226" y="1484784"/>
            <a:ext cx="142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mass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2417" y="1770534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density</a:t>
            </a:r>
            <a:r>
              <a:rPr lang="en-US" altLang="zh-CN" sz="3600" dirty="0">
                <a:latin typeface="Comic Sans MS" pitchFamily="66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=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00933" y="2080097"/>
            <a:ext cx="1727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volume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9" name="直接连接符 19"/>
          <p:cNvCxnSpPr/>
          <p:nvPr/>
        </p:nvCxnSpPr>
        <p:spPr>
          <a:xfrm>
            <a:off x="2787784" y="2132856"/>
            <a:ext cx="156819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箭头 21"/>
          <p:cNvSpPr/>
          <p:nvPr/>
        </p:nvSpPr>
        <p:spPr>
          <a:xfrm>
            <a:off x="4499992" y="1916832"/>
            <a:ext cx="1152128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82407" y="1722909"/>
            <a:ext cx="928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en-US" altLang="zh-CN" sz="3600" dirty="0">
                <a:latin typeface="Comic Sans MS" pitchFamily="66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=</a:t>
            </a:r>
            <a:r>
              <a:rPr lang="en-US" altLang="zh-CN" sz="2800" dirty="0">
                <a:latin typeface="Comic Sans MS" pitchFamily="66" charset="0"/>
              </a:rPr>
              <a:t> 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11094" y="1508597"/>
            <a:ext cx="857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M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直接连接符 25"/>
          <p:cNvCxnSpPr/>
          <p:nvPr/>
        </p:nvCxnSpPr>
        <p:spPr>
          <a:xfrm>
            <a:off x="6811094" y="2060848"/>
            <a:ext cx="6412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80250" y="1988840"/>
            <a:ext cx="500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</a:rPr>
              <a:t>V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7" name="组合 86"/>
          <p:cNvGrpSpPr>
            <a:grpSpLocks/>
          </p:cNvGrpSpPr>
          <p:nvPr/>
        </p:nvGrpSpPr>
        <p:grpSpPr bwMode="auto">
          <a:xfrm>
            <a:off x="6084168" y="3717033"/>
            <a:ext cx="2808312" cy="2592287"/>
            <a:chOff x="6858016" y="2500307"/>
            <a:chExt cx="2143140" cy="2033300"/>
          </a:xfrm>
        </p:grpSpPr>
        <p:sp>
          <p:nvSpPr>
            <p:cNvPr id="38" name="TextBox 87"/>
            <p:cNvSpPr txBox="1">
              <a:spLocks noChangeArrowheads="1"/>
            </p:cNvSpPr>
            <p:nvPr/>
          </p:nvSpPr>
          <p:spPr bwMode="auto">
            <a:xfrm>
              <a:off x="7000892" y="4071942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2400">
                <a:latin typeface="Comic Sans MS" pitchFamily="66" charset="0"/>
              </a:endParaRPr>
            </a:p>
          </p:txBody>
        </p:sp>
        <p:grpSp>
          <p:nvGrpSpPr>
            <p:cNvPr id="39" name="组合 82"/>
            <p:cNvGrpSpPr>
              <a:grpSpLocks/>
            </p:cNvGrpSpPr>
            <p:nvPr/>
          </p:nvGrpSpPr>
          <p:grpSpPr bwMode="auto">
            <a:xfrm>
              <a:off x="6858016" y="2500307"/>
              <a:ext cx="1857388" cy="1530134"/>
              <a:chOff x="6500826" y="1955061"/>
              <a:chExt cx="2214578" cy="2071243"/>
            </a:xfrm>
          </p:grpSpPr>
          <p:grpSp>
            <p:nvGrpSpPr>
              <p:cNvPr id="40" name="组合 12"/>
              <p:cNvGrpSpPr/>
              <p:nvPr/>
            </p:nvGrpSpPr>
            <p:grpSpPr>
              <a:xfrm>
                <a:off x="6929455" y="1955061"/>
                <a:ext cx="1357322" cy="1285884"/>
                <a:chOff x="2894772" y="499927"/>
                <a:chExt cx="2715746" cy="185842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5" name="等腰三角形 94"/>
                <p:cNvSpPr/>
                <p:nvPr/>
              </p:nvSpPr>
              <p:spPr>
                <a:xfrm>
                  <a:off x="2894772" y="499927"/>
                  <a:ext cx="2714641" cy="1856966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4000" dirty="0">
                      <a:solidFill>
                        <a:schemeClr val="tx1"/>
                      </a:solidFill>
                      <a:latin typeface="Comic Sans MS" pitchFamily="66" charset="0"/>
                    </a:rPr>
                    <a:t>M</a:t>
                  </a:r>
                  <a:endParaRPr lang="zh-CN" altLang="en-US" sz="4000" dirty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cxnSp>
              <p:nvCxnSpPr>
                <p:cNvPr id="46" name="直接连接符 95"/>
                <p:cNvCxnSpPr>
                  <a:stCxn id="45" idx="2"/>
                  <a:endCxn id="45" idx="4"/>
                </p:cNvCxnSpPr>
                <p:nvPr/>
              </p:nvCxnSpPr>
              <p:spPr>
                <a:xfrm rot="16200000" flipH="1">
                  <a:off x="4252279" y="1000108"/>
                  <a:ext cx="1835" cy="2714643"/>
                </a:xfrm>
                <a:prstGeom prst="line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流程图: 手动操作 90"/>
              <p:cNvSpPr/>
              <p:nvPr/>
            </p:nvSpPr>
            <p:spPr>
              <a:xfrm flipV="1">
                <a:off x="6500826" y="3239919"/>
                <a:ext cx="2214578" cy="786385"/>
              </a:xfrm>
              <a:prstGeom prst="flowChartManualOperat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矩形 91"/>
              <p:cNvSpPr/>
              <p:nvPr/>
            </p:nvSpPr>
            <p:spPr>
              <a:xfrm>
                <a:off x="7644078" y="3239919"/>
                <a:ext cx="643553" cy="78638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4800" dirty="0">
                    <a:solidFill>
                      <a:schemeClr val="tx1"/>
                    </a:solidFill>
                  </a:rPr>
                  <a:t>V</a:t>
                </a:r>
                <a:endParaRPr lang="zh-CN" alt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直角三角形 92"/>
              <p:cNvSpPr/>
              <p:nvPr/>
            </p:nvSpPr>
            <p:spPr>
              <a:xfrm>
                <a:off x="8287631" y="3239919"/>
                <a:ext cx="427773" cy="786385"/>
              </a:xfrm>
              <a:prstGeom prst="rt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TextBox 93"/>
              <p:cNvSpPr txBox="1">
                <a:spLocks noChangeArrowheads="1"/>
              </p:cNvSpPr>
              <p:nvPr/>
            </p:nvSpPr>
            <p:spPr bwMode="auto">
              <a:xfrm>
                <a:off x="6977644" y="3178324"/>
                <a:ext cx="571504" cy="830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800" dirty="0">
                    <a:latin typeface="Comic Sans MS" pitchFamily="66" charset="0"/>
                  </a:rPr>
                  <a:t>D</a:t>
                </a:r>
                <a:endParaRPr lang="zh-CN" altLang="en-US" sz="4800" dirty="0"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1: 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5661248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1. Measure mass using a balance.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22727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1062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1: 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44522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2. Measure the dimensions necessary to find the volume and then calculate the volume.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72408" cy="428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168352" cy="428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Formulas for Volume of 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520" y="5517232"/>
            <a:ext cx="3528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Volume of cube = s</a:t>
            </a:r>
            <a:r>
              <a:rPr lang="en-US" altLang="zh-CN" sz="3200" b="1" baseline="30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zh-CN" altLang="en-US" sz="32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39952" y="5013176"/>
            <a:ext cx="4680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Volume of a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Calibri" pitchFamily="34" charset="0"/>
              </a:rPr>
              <a:t>cuboid</a:t>
            </a:r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= w x d x h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= A x width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42" name="Picture 2" descr="e-cube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680520" cy="286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1: 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040" y="2492896"/>
            <a:ext cx="38884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3. Determine the density by dividing the mass by the calculated volume.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344987" cy="495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2656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Example 1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840760" cy="467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49280"/>
            <a:ext cx="5112568" cy="57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2656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Example 2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00" y="1124744"/>
            <a:ext cx="872228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2656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Example 3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907" y="1700808"/>
            <a:ext cx="353502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5976" y="2272804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Calibri" pitchFamily="34" charset="0"/>
              </a:rPr>
              <a:t>The wooden block as shown has a mass of  1.50 g. What is the density of this wood?</a:t>
            </a:r>
            <a:endParaRPr lang="zh-CN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161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Diseño predeterminado</vt:lpstr>
      <vt:lpstr>Density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User</cp:lastModifiedBy>
  <cp:revision>33</cp:revision>
  <dcterms:created xsi:type="dcterms:W3CDTF">2008-10-16T00:44:23Z</dcterms:created>
  <dcterms:modified xsi:type="dcterms:W3CDTF">2011-05-11T12:45:37Z</dcterms:modified>
</cp:coreProperties>
</file>