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3" r:id="rId5"/>
    <p:sldId id="264" r:id="rId6"/>
    <p:sldId id="261" r:id="rId7"/>
    <p:sldId id="262" r:id="rId8"/>
    <p:sldId id="266" r:id="rId9"/>
    <p:sldId id="275" r:id="rId10"/>
    <p:sldId id="267" r:id="rId11"/>
    <p:sldId id="268" r:id="rId12"/>
    <p:sldId id="270" r:id="rId13"/>
    <p:sldId id="27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C9F0F7-9699-45F4-A587-C2D7514B91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772400" cy="21558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A438938E-4F29-4C1C-B674-EDFD7B1D5573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EC00766C-80C7-42FB-B412-DF10D91DF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74A0DF-88B4-4ACE-976A-34DC070B6D0D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50A79-3E21-48DF-ACDA-5749C60E28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5E98E-8025-477C-B9CF-356D1D10AD02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A53B4-1906-483F-BBDE-B9B919935D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3D9C0E7A-FF86-46E7-8B61-922E78494C8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7ADA4-5C8E-470C-9C27-AE0E163EA5BE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BFC10-2FD5-43C9-8585-453D0FA7F3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D4ED6-D10F-4383-9F1B-B0DFB82F3E29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C6387-FE09-419E-8FEA-C9C8D61659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C98BC-1DCA-4ABA-A110-C28A2BD9A7E5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958B4-2985-47C8-A190-AE49D8702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FFD974-1AFA-4683-87D8-FDEF2249192D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FDDD1-ED0A-458D-B9BB-DC1D6D7A8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8BA80A-A11B-4BAF-966E-261E4CB5EAAF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8160A-9BEC-4B5F-ADE4-0B79F810C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CC349-EC5E-4C4B-8194-93B4AAF40ED3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2627A-00E5-49B9-9B77-39A9A3557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D0C71-8A9E-4304-A2E7-19FC9C4E3BBB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158F-2B08-49FC-AA5F-6BAA8DF585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6950FA-FB1D-40E7-A591-9AAE6F212E24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A92AF-CE1F-4466-A8F6-37CD37C97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723BBAC8-EF5B-47BD-86AD-F533D82F8FB8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4878892F-0DC7-4239-9F0B-4DCC815A0B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838200"/>
            <a:ext cx="6553200" cy="1012825"/>
          </a:xfrm>
        </p:spPr>
        <p:txBody>
          <a:bodyPr/>
          <a:lstStyle/>
          <a:p>
            <a:pPr algn="r"/>
            <a:r>
              <a:rPr lang="en-US" altLang="zh-CN" sz="5400" b="1" dirty="0" smtClean="0"/>
              <a:t>Electrical Quantities</a:t>
            </a:r>
            <a:endParaRPr lang="en-US" altLang="zh-CN" sz="5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429000"/>
            <a:ext cx="7010400" cy="2057400"/>
          </a:xfrm>
        </p:spPr>
        <p:txBody>
          <a:bodyPr/>
          <a:lstStyle/>
          <a:p>
            <a:pPr algn="r"/>
            <a:r>
              <a:rPr lang="en-US" altLang="zh-CN" sz="2800" b="1" dirty="0" smtClean="0"/>
              <a:t>Electrical Current </a:t>
            </a:r>
          </a:p>
          <a:p>
            <a:pPr algn="r"/>
            <a:r>
              <a:rPr lang="en-US" altLang="zh-CN" sz="2800" b="1" dirty="0" smtClean="0"/>
              <a:t>Electrical Circuits</a:t>
            </a:r>
            <a:endParaRPr lang="en-US" altLang="zh-CN" sz="2800" b="1" dirty="0"/>
          </a:p>
          <a:p>
            <a:pPr algn="r"/>
            <a:r>
              <a:rPr lang="en-US" altLang="zh-CN" sz="2800" b="1" dirty="0" smtClean="0"/>
              <a:t>Potential Difference</a:t>
            </a:r>
          </a:p>
          <a:p>
            <a:pPr algn="r"/>
            <a:r>
              <a:rPr lang="en-US" altLang="zh-CN" sz="2800" b="1" dirty="0" smtClean="0"/>
              <a:t>Meters </a:t>
            </a:r>
            <a:endParaRPr lang="en-US" altLang="zh-CN" sz="28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475949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539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altLang="zh-CN" b="1" dirty="0" smtClean="0"/>
              <a:t>Voltage</a:t>
            </a:r>
            <a:endParaRPr lang="en-US" altLang="zh-CN" b="1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200" b="1" dirty="0"/>
              <a:t>Energy per unit of </a:t>
            </a:r>
            <a:r>
              <a:rPr lang="en-US" altLang="zh-CN" sz="3200" b="1" dirty="0" smtClean="0"/>
              <a:t>charge</a:t>
            </a:r>
            <a:endParaRPr lang="en-US" altLang="zh-CN" sz="3200" b="1" dirty="0"/>
          </a:p>
          <a:p>
            <a:pPr>
              <a:lnSpc>
                <a:spcPct val="90000"/>
              </a:lnSpc>
            </a:pPr>
            <a:r>
              <a:rPr lang="en-US" altLang="zh-CN" sz="3200" b="1" dirty="0"/>
              <a:t>Equation</a:t>
            </a:r>
          </a:p>
          <a:p>
            <a:pPr lvl="1">
              <a:lnSpc>
                <a:spcPct val="90000"/>
              </a:lnSpc>
            </a:pPr>
            <a:r>
              <a:rPr lang="en-US" altLang="zh-CN" sz="2800" b="1" dirty="0" smtClean="0"/>
              <a:t>Voltage </a:t>
            </a:r>
            <a:r>
              <a:rPr lang="en-US" altLang="zh-CN" sz="2800" b="1" dirty="0"/>
              <a:t>=</a:t>
            </a:r>
          </a:p>
          <a:p>
            <a:pPr lvl="1">
              <a:lnSpc>
                <a:spcPct val="90000"/>
              </a:lnSpc>
            </a:pPr>
            <a:endParaRPr lang="en-US" altLang="zh-CN" sz="2200" b="1" dirty="0"/>
          </a:p>
          <a:p>
            <a:pPr>
              <a:lnSpc>
                <a:spcPct val="90000"/>
              </a:lnSpc>
            </a:pPr>
            <a:r>
              <a:rPr lang="en-US" altLang="zh-CN" sz="3200" b="1" dirty="0" smtClean="0"/>
              <a:t>Unit</a:t>
            </a:r>
            <a:r>
              <a:rPr lang="en-US" altLang="zh-CN" sz="3200" b="1" dirty="0"/>
              <a:t>: Volt, V</a:t>
            </a:r>
          </a:p>
          <a:p>
            <a:pPr>
              <a:lnSpc>
                <a:spcPct val="90000"/>
              </a:lnSpc>
            </a:pPr>
            <a:r>
              <a:rPr lang="en-US" altLang="zh-CN" sz="3200" b="1" dirty="0">
                <a:latin typeface="Arial"/>
              </a:rPr>
              <a:t>“</a:t>
            </a:r>
            <a:r>
              <a:rPr lang="en-US" altLang="zh-CN" sz="3200" b="1" dirty="0"/>
              <a:t>driving force</a:t>
            </a:r>
            <a:r>
              <a:rPr lang="en-US" altLang="zh-CN" sz="3200" b="1" dirty="0">
                <a:latin typeface="Arial"/>
              </a:rPr>
              <a:t>”</a:t>
            </a:r>
            <a:r>
              <a:rPr lang="en-US" altLang="zh-CN" sz="3200" b="1" dirty="0"/>
              <a:t> that pushes charges around the circuit</a:t>
            </a:r>
          </a:p>
          <a:p>
            <a:pPr>
              <a:lnSpc>
                <a:spcPct val="90000"/>
              </a:lnSpc>
            </a:pPr>
            <a:r>
              <a:rPr lang="en-US" altLang="zh-CN" sz="3200" b="1" dirty="0"/>
              <a:t>Two basic types</a:t>
            </a:r>
          </a:p>
          <a:p>
            <a:pPr lvl="1">
              <a:lnSpc>
                <a:spcPct val="90000"/>
              </a:lnSpc>
            </a:pPr>
            <a:r>
              <a:rPr lang="en-US" altLang="zh-CN" sz="2200" b="1" dirty="0" err="1"/>
              <a:t>emf</a:t>
            </a:r>
            <a:r>
              <a:rPr lang="en-US" altLang="zh-CN" sz="2200" b="1" dirty="0"/>
              <a:t> (electromotive force)</a:t>
            </a:r>
          </a:p>
          <a:p>
            <a:pPr lvl="1">
              <a:lnSpc>
                <a:spcPct val="90000"/>
              </a:lnSpc>
            </a:pPr>
            <a:r>
              <a:rPr lang="en-US" altLang="zh-CN" sz="2200" b="1" dirty="0"/>
              <a:t>pd (potential difference</a:t>
            </a:r>
            <a:r>
              <a:rPr lang="en-US" altLang="zh-CN" sz="2200" b="1" dirty="0" smtClean="0"/>
              <a:t>)!!! </a:t>
            </a:r>
            <a:endParaRPr lang="en-US" altLang="zh-CN" sz="2200" b="1" dirty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819400" y="2420938"/>
            <a:ext cx="1223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j-lt"/>
              </a:rPr>
              <a:t>Energy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895600" y="2891135"/>
            <a:ext cx="215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j-lt"/>
              </a:rPr>
              <a:t>Charge</a:t>
            </a:r>
            <a:r>
              <a:rPr lang="en-US" altLang="zh-CN" dirty="0"/>
              <a:t> 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743200" y="2895600"/>
            <a:ext cx="1319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04800"/>
            <a:ext cx="2592387" cy="218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3"/>
      <p:bldP spid="58372" grpId="0"/>
      <p:bldP spid="58373" grpId="0"/>
      <p:bldP spid="583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1"/>
            <a:ext cx="7772400" cy="1371600"/>
          </a:xfrm>
        </p:spPr>
        <p:txBody>
          <a:bodyPr/>
          <a:lstStyle/>
          <a:p>
            <a:r>
              <a:rPr lang="en-US" altLang="zh-CN" b="1" dirty="0"/>
              <a:t>Question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343400"/>
            <a:ext cx="7010400" cy="1600200"/>
          </a:xfrm>
        </p:spPr>
        <p:txBody>
          <a:bodyPr/>
          <a:lstStyle/>
          <a:p>
            <a:r>
              <a:rPr lang="en-US" altLang="zh-CN" sz="3600" b="1" dirty="0"/>
              <a:t>What happens to the electrical energy supplied in the circuit?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"/>
            <a:ext cx="3129748" cy="291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Measuring </a:t>
            </a:r>
            <a:r>
              <a:rPr lang="en-US" altLang="zh-CN" b="1" dirty="0" smtClean="0"/>
              <a:t>Current: Ammeter</a:t>
            </a:r>
            <a:endParaRPr lang="en-US" altLang="zh-CN" b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066800"/>
          </a:xfrm>
        </p:spPr>
        <p:txBody>
          <a:bodyPr/>
          <a:lstStyle/>
          <a:p>
            <a:r>
              <a:rPr lang="en-US" altLang="zh-CN" sz="3200" b="1" dirty="0" smtClean="0"/>
              <a:t>Connected in </a:t>
            </a:r>
            <a:r>
              <a:rPr lang="en-US" altLang="zh-CN" sz="3200" b="1" i="1" dirty="0" smtClean="0"/>
              <a:t>series</a:t>
            </a:r>
            <a:r>
              <a:rPr lang="en-US" altLang="zh-CN" sz="3200" b="1" dirty="0" smtClean="0"/>
              <a:t> with the component</a:t>
            </a:r>
          </a:p>
          <a:p>
            <a:pPr lvl="1"/>
            <a:r>
              <a:rPr lang="en-US" altLang="zh-CN" sz="2800" b="1" dirty="0" smtClean="0"/>
              <a:t>Break and connect </a:t>
            </a:r>
            <a:endParaRPr lang="en-US" altLang="zh-CN" b="1" dirty="0"/>
          </a:p>
          <a:p>
            <a:endParaRPr lang="en-US" altLang="zh-CN" sz="2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4800" t="2400" r="9600" b="2400"/>
          <a:stretch>
            <a:fillRect/>
          </a:stretch>
        </p:blipFill>
        <p:spPr bwMode="auto">
          <a:xfrm rot="278000">
            <a:off x="1112194" y="3015844"/>
            <a:ext cx="280915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71800"/>
            <a:ext cx="3048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Measuring </a:t>
            </a:r>
            <a:r>
              <a:rPr lang="en-US" altLang="zh-CN" b="1" dirty="0" smtClean="0"/>
              <a:t>Voltage: Voltmeter</a:t>
            </a:r>
            <a:endParaRPr lang="en-US" altLang="zh-CN" b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533400"/>
          </a:xfrm>
        </p:spPr>
        <p:txBody>
          <a:bodyPr/>
          <a:lstStyle/>
          <a:p>
            <a:r>
              <a:rPr lang="en-US" altLang="zh-CN" sz="3200" b="1" dirty="0" smtClean="0"/>
              <a:t>Connected </a:t>
            </a:r>
            <a:r>
              <a:rPr lang="en-US" altLang="zh-CN" sz="3200" b="1" i="1" dirty="0" smtClean="0"/>
              <a:t>parallel</a:t>
            </a:r>
            <a:r>
              <a:rPr lang="en-US" altLang="zh-CN" sz="3200" b="1" dirty="0" smtClean="0"/>
              <a:t> to the component </a:t>
            </a:r>
            <a:endParaRPr lang="en-US" altLang="zh-CN" b="1" dirty="0"/>
          </a:p>
          <a:p>
            <a:endParaRPr lang="en-US" altLang="zh-CN" sz="2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4186" r="22326"/>
          <a:stretch>
            <a:fillRect/>
          </a:stretch>
        </p:blipFill>
        <p:spPr bwMode="auto">
          <a:xfrm>
            <a:off x="1447800" y="2514600"/>
            <a:ext cx="2857385" cy="339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43200"/>
            <a:ext cx="2667000" cy="312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399" y="990600"/>
            <a:ext cx="5057775" cy="1143000"/>
          </a:xfrm>
        </p:spPr>
        <p:txBody>
          <a:bodyPr/>
          <a:lstStyle/>
          <a:p>
            <a:pPr algn="r"/>
            <a:r>
              <a:rPr lang="en-US" b="1" dirty="0" smtClean="0"/>
              <a:t>Video on Electric Current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3352800"/>
            <a:ext cx="6326187" cy="3200400"/>
          </a:xfrm>
        </p:spPr>
        <p:txBody>
          <a:bodyPr/>
          <a:lstStyle/>
          <a:p>
            <a:pPr algn="r"/>
            <a:r>
              <a:rPr lang="en-US" sz="2800" b="1" dirty="0" smtClean="0"/>
              <a:t>What is current?</a:t>
            </a:r>
          </a:p>
          <a:p>
            <a:pPr algn="r"/>
            <a:r>
              <a:rPr lang="en-US" sz="2800" b="1" dirty="0" smtClean="0"/>
              <a:t>What unit is used for current?</a:t>
            </a:r>
          </a:p>
          <a:p>
            <a:pPr algn="r"/>
            <a:r>
              <a:rPr lang="en-US" sz="2800" b="1" dirty="0" smtClean="0"/>
              <a:t>What are the two types of current?</a:t>
            </a:r>
          </a:p>
          <a:p>
            <a:pPr algn="r"/>
            <a:r>
              <a:rPr lang="en-US" sz="2800" b="1" dirty="0" smtClean="0"/>
              <a:t>What is a circuit?</a:t>
            </a:r>
          </a:p>
          <a:p>
            <a:pPr algn="r"/>
            <a:r>
              <a:rPr lang="en-US" sz="2800" b="1" dirty="0" smtClean="0"/>
              <a:t>What components are necessary to make a complete circuit?</a:t>
            </a:r>
            <a:endParaRPr lang="en-US" sz="2800" b="1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22" y="685800"/>
            <a:ext cx="4102321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457200"/>
            <a:ext cx="5029200" cy="960438"/>
          </a:xfrm>
        </p:spPr>
        <p:txBody>
          <a:bodyPr/>
          <a:lstStyle/>
          <a:p>
            <a:r>
              <a:rPr lang="en-US" altLang="zh-CN" sz="4800" b="1" dirty="0"/>
              <a:t>Current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b="1" dirty="0" smtClean="0"/>
              <a:t>Rate of flow </a:t>
            </a:r>
            <a:r>
              <a:rPr lang="en-US" altLang="zh-CN" sz="2800" b="1" dirty="0"/>
              <a:t>of charge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/>
              <a:t>Amount of charge flowing per unit time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/>
              <a:t>Equation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zh-CN" sz="2800" b="1" dirty="0"/>
              <a:t>Current =</a:t>
            </a:r>
          </a:p>
          <a:p>
            <a:pPr lvl="1">
              <a:lnSpc>
                <a:spcPct val="90000"/>
              </a:lnSpc>
            </a:pPr>
            <a:endParaRPr lang="en-US" altLang="zh-CN" sz="2800" b="1" dirty="0"/>
          </a:p>
          <a:p>
            <a:pPr lvl="1">
              <a:lnSpc>
                <a:spcPct val="90000"/>
              </a:lnSpc>
              <a:buNone/>
            </a:pPr>
            <a:r>
              <a:rPr lang="en-US" altLang="zh-CN" sz="2800" b="1" dirty="0"/>
              <a:t>I =  </a:t>
            </a:r>
          </a:p>
          <a:p>
            <a:pPr>
              <a:lnSpc>
                <a:spcPct val="90000"/>
              </a:lnSpc>
            </a:pPr>
            <a:endParaRPr lang="en-US" altLang="zh-CN" sz="2800" b="1" dirty="0"/>
          </a:p>
          <a:p>
            <a:pPr>
              <a:lnSpc>
                <a:spcPct val="90000"/>
              </a:lnSpc>
            </a:pPr>
            <a:r>
              <a:rPr lang="en-US" altLang="zh-CN" sz="2800" b="1" dirty="0"/>
              <a:t>Measured in amperes, A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44620" y="3170380"/>
            <a:ext cx="2519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j-lt"/>
              </a:rPr>
              <a:t>Amount of charge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697020" y="362758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latin typeface="+mj-lt"/>
              </a:rPr>
              <a:t>Time taken</a:t>
            </a: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2468420" y="3632045"/>
            <a:ext cx="2519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481138" y="4114800"/>
            <a:ext cx="576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j-lt"/>
              </a:rPr>
              <a:t>Q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557338" y="4567535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j-lt"/>
              </a:rPr>
              <a:t>t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1417638" y="4573885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490" y="914400"/>
            <a:ext cx="343891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/>
      <p:bldP spid="46085" grpId="0"/>
      <p:bldP spid="46086" grpId="0"/>
      <p:bldP spid="46088" grpId="0" animBg="1"/>
      <p:bldP spid="46089" grpId="0"/>
      <p:bldP spid="46090" grpId="0"/>
      <p:bldP spid="460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Types of Current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540000"/>
          </a:xfrm>
        </p:spPr>
        <p:txBody>
          <a:bodyPr/>
          <a:lstStyle/>
          <a:p>
            <a:r>
              <a:rPr lang="en-US" altLang="zh-CN" b="1" dirty="0"/>
              <a:t>Direct current</a:t>
            </a:r>
          </a:p>
          <a:p>
            <a:pPr lvl="1"/>
            <a:r>
              <a:rPr lang="en-US" altLang="zh-CN" b="1" dirty="0"/>
              <a:t>Flow of charge is in one direction</a:t>
            </a:r>
          </a:p>
          <a:p>
            <a:endParaRPr lang="en-US" altLang="zh-CN" b="1" dirty="0"/>
          </a:p>
          <a:p>
            <a:endParaRPr lang="en-US" altLang="zh-CN" b="1" dirty="0"/>
          </a:p>
        </p:txBody>
      </p:sp>
      <p:graphicFrame>
        <p:nvGraphicFramePr>
          <p:cNvPr id="47108" name="Group 4"/>
          <p:cNvGraphicFramePr>
            <a:graphicFrameLocks noGrp="1"/>
          </p:cNvGraphicFramePr>
          <p:nvPr/>
        </p:nvGraphicFramePr>
        <p:xfrm>
          <a:off x="1943100" y="3357563"/>
          <a:ext cx="4983163" cy="2165350"/>
        </p:xfrm>
        <a:graphic>
          <a:graphicData uri="http://schemas.openxmlformats.org/drawingml/2006/table">
            <a:tbl>
              <a:tblPr/>
              <a:tblGrid>
                <a:gridCol w="893763"/>
                <a:gridCol w="2303462"/>
                <a:gridCol w="1785938"/>
              </a:tblGrid>
              <a:tr h="21653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</a:t>
                      </a:r>
                      <a:endParaRPr kumimoji="0" lang="en-US" altLang="zh-CN" sz="1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</a:t>
                      </a:r>
                      <a:endParaRPr kumimoji="0" lang="en-US" altLang="zh-CN" sz="1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</a:t>
                      </a:r>
                      <a:r>
                        <a:rPr kumimoji="0" lang="en-US" altLang="zh-CN" sz="1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 </a:t>
                      </a: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116" name="Picture 12" descr="a-dc-bat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675" y="3552825"/>
            <a:ext cx="952500" cy="1885950"/>
          </a:xfrm>
          <a:prstGeom prst="rect">
            <a:avLst/>
          </a:prstGeom>
          <a:noFill/>
        </p:spPr>
      </p:pic>
      <p:pic>
        <p:nvPicPr>
          <p:cNvPr id="47117" name="Picture 13" descr="aa-dc-2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3552825"/>
            <a:ext cx="2476500" cy="1885950"/>
          </a:xfrm>
          <a:prstGeom prst="rect">
            <a:avLst/>
          </a:prstGeom>
          <a:noFill/>
        </p:spPr>
      </p:pic>
      <p:pic>
        <p:nvPicPr>
          <p:cNvPr id="47118" name="Picture 14" descr="bulb-dc-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9575" y="3540125"/>
            <a:ext cx="19621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Types of Current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1676400"/>
          </a:xfrm>
        </p:spPr>
        <p:txBody>
          <a:bodyPr/>
          <a:lstStyle/>
          <a:p>
            <a:r>
              <a:rPr lang="en-US" altLang="zh-CN" b="1" dirty="0"/>
              <a:t>Alternating Current</a:t>
            </a:r>
          </a:p>
          <a:p>
            <a:pPr lvl="1"/>
            <a:r>
              <a:rPr lang="en-US" altLang="zh-CN" b="1" dirty="0"/>
              <a:t>Flow of current changes or reverses in direction</a:t>
            </a:r>
          </a:p>
        </p:txBody>
      </p:sp>
      <p:pic>
        <p:nvPicPr>
          <p:cNvPr id="54276" name="Picture 4" descr="a-ac-plug-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900" y="3746500"/>
            <a:ext cx="1771650" cy="1885950"/>
          </a:xfrm>
          <a:prstGeom prst="rect">
            <a:avLst/>
          </a:prstGeom>
          <a:noFill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786438" y="46307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 altLang="zh-CN">
              <a:latin typeface="Arial" charset="0"/>
            </a:endParaRPr>
          </a:p>
          <a:p>
            <a:pPr algn="ctr" eaLnBrk="0" hangingPunct="0"/>
            <a:endParaRPr lang="en-US" altLang="zh-CN">
              <a:latin typeface="Arial" charset="0"/>
            </a:endParaRPr>
          </a:p>
        </p:txBody>
      </p:sp>
      <p:pic>
        <p:nvPicPr>
          <p:cNvPr id="54278" name="Picture 6" descr="aa-brush-ac-3-3-250-op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0" y="3975100"/>
            <a:ext cx="2190750" cy="1504950"/>
          </a:xfrm>
          <a:prstGeom prst="rect">
            <a:avLst/>
          </a:prstGeom>
          <a:noFill/>
        </p:spPr>
      </p:pic>
      <p:pic>
        <p:nvPicPr>
          <p:cNvPr id="54279" name="Picture 7" descr="bulb-ac-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778250"/>
            <a:ext cx="19050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/>
      <p:bldP spid="542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Circuit and Symbols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73238"/>
            <a:ext cx="8001000" cy="4248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3200" b="1" dirty="0"/>
              <a:t>A path where electrons can flow</a:t>
            </a:r>
          </a:p>
          <a:p>
            <a:pPr>
              <a:lnSpc>
                <a:spcPct val="80000"/>
              </a:lnSpc>
            </a:pPr>
            <a:r>
              <a:rPr lang="en-US" altLang="zh-CN" sz="3200" b="1" dirty="0"/>
              <a:t>Three important parts</a:t>
            </a:r>
          </a:p>
          <a:p>
            <a:pPr lvl="1">
              <a:lnSpc>
                <a:spcPct val="80000"/>
              </a:lnSpc>
            </a:pPr>
            <a:r>
              <a:rPr lang="en-US" altLang="zh-CN" sz="2800" b="1" dirty="0"/>
              <a:t>Source of energy</a:t>
            </a:r>
          </a:p>
          <a:p>
            <a:pPr lvl="2">
              <a:lnSpc>
                <a:spcPct val="80000"/>
              </a:lnSpc>
            </a:pPr>
            <a:r>
              <a:rPr lang="en-US" altLang="zh-CN" sz="2100" b="1" dirty="0"/>
              <a:t>Battery</a:t>
            </a:r>
          </a:p>
          <a:p>
            <a:pPr lvl="2">
              <a:lnSpc>
                <a:spcPct val="80000"/>
              </a:lnSpc>
            </a:pPr>
            <a:r>
              <a:rPr lang="en-US" altLang="zh-CN" sz="2100" b="1" dirty="0"/>
              <a:t>Outlet</a:t>
            </a:r>
          </a:p>
          <a:p>
            <a:pPr lvl="1">
              <a:lnSpc>
                <a:spcPct val="80000"/>
              </a:lnSpc>
            </a:pPr>
            <a:r>
              <a:rPr lang="en-US" altLang="zh-CN" sz="2800" b="1" dirty="0"/>
              <a:t>Conducting Path</a:t>
            </a:r>
          </a:p>
          <a:p>
            <a:pPr lvl="2">
              <a:lnSpc>
                <a:spcPct val="80000"/>
              </a:lnSpc>
            </a:pPr>
            <a:r>
              <a:rPr lang="en-US" altLang="zh-CN" sz="2100" b="1" dirty="0"/>
              <a:t>Electrical wires</a:t>
            </a:r>
          </a:p>
          <a:p>
            <a:pPr lvl="1">
              <a:lnSpc>
                <a:spcPct val="80000"/>
              </a:lnSpc>
            </a:pPr>
            <a:r>
              <a:rPr lang="en-US" altLang="zh-CN" sz="2800" b="1" dirty="0"/>
              <a:t>Resistor</a:t>
            </a:r>
          </a:p>
          <a:p>
            <a:pPr lvl="2">
              <a:lnSpc>
                <a:spcPct val="80000"/>
              </a:lnSpc>
            </a:pPr>
            <a:r>
              <a:rPr lang="en-US" altLang="zh-CN" sz="2100" b="1" dirty="0"/>
              <a:t>lamp</a:t>
            </a:r>
          </a:p>
          <a:p>
            <a:pPr lvl="1">
              <a:lnSpc>
                <a:spcPct val="80000"/>
              </a:lnSpc>
            </a:pPr>
            <a:endParaRPr lang="en-US" altLang="zh-CN" sz="2200" b="1" dirty="0"/>
          </a:p>
          <a:p>
            <a:pPr lvl="1">
              <a:lnSpc>
                <a:spcPct val="80000"/>
              </a:lnSpc>
            </a:pPr>
            <a:endParaRPr lang="en-US" altLang="zh-CN" sz="2200" b="1" dirty="0"/>
          </a:p>
        </p:txBody>
      </p:sp>
      <p:pic>
        <p:nvPicPr>
          <p:cNvPr id="48148" name="Picture 20" descr="A simple electronic circuit - lightbulb going on and off as circuit is opened and clos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438400"/>
            <a:ext cx="3024188" cy="302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/>
              <a:t>More on Circuits</a:t>
            </a:r>
            <a:endParaRPr lang="en-US" altLang="zh-CN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600200"/>
            <a:ext cx="5986462" cy="4356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200" b="1" dirty="0"/>
              <a:t>Closed circuit</a:t>
            </a:r>
          </a:p>
          <a:p>
            <a:pPr lvl="1">
              <a:lnSpc>
                <a:spcPct val="90000"/>
              </a:lnSpc>
            </a:pPr>
            <a:r>
              <a:rPr lang="en-US" altLang="zh-CN" sz="2400" b="1" dirty="0"/>
              <a:t>Complete path</a:t>
            </a:r>
          </a:p>
          <a:p>
            <a:pPr>
              <a:lnSpc>
                <a:spcPct val="90000"/>
              </a:lnSpc>
            </a:pPr>
            <a:r>
              <a:rPr lang="en-US" altLang="zh-CN" sz="3200" b="1" dirty="0"/>
              <a:t>Open circuit</a:t>
            </a:r>
          </a:p>
          <a:p>
            <a:pPr lvl="1">
              <a:lnSpc>
                <a:spcPct val="90000"/>
              </a:lnSpc>
            </a:pPr>
            <a:r>
              <a:rPr lang="en-US" altLang="zh-CN" sz="2400" b="1" dirty="0" smtClean="0"/>
              <a:t>There </a:t>
            </a:r>
            <a:r>
              <a:rPr lang="en-US" altLang="zh-CN" sz="2400" b="1" dirty="0"/>
              <a:t>is a break in the conducting path</a:t>
            </a:r>
          </a:p>
          <a:p>
            <a:pPr lvl="2">
              <a:lnSpc>
                <a:spcPct val="90000"/>
              </a:lnSpc>
            </a:pPr>
            <a:r>
              <a:rPr lang="en-US" altLang="zh-CN" sz="2400" b="1" dirty="0"/>
              <a:t>Open switch</a:t>
            </a:r>
          </a:p>
          <a:p>
            <a:pPr lvl="2">
              <a:lnSpc>
                <a:spcPct val="90000"/>
              </a:lnSpc>
            </a:pPr>
            <a:r>
              <a:rPr lang="en-US" altLang="zh-CN" sz="2400" b="1" dirty="0"/>
              <a:t>Broken wire</a:t>
            </a:r>
          </a:p>
          <a:p>
            <a:pPr lvl="2">
              <a:lnSpc>
                <a:spcPct val="90000"/>
              </a:lnSpc>
            </a:pPr>
            <a:r>
              <a:rPr lang="en-US" altLang="zh-CN" sz="2400" b="1" dirty="0"/>
              <a:t>Busted </a:t>
            </a:r>
            <a:r>
              <a:rPr lang="en-US" altLang="zh-CN" sz="2400" b="1" dirty="0" smtClean="0"/>
              <a:t>bulb</a:t>
            </a:r>
          </a:p>
          <a:p>
            <a:pPr>
              <a:lnSpc>
                <a:spcPct val="90000"/>
              </a:lnSpc>
            </a:pPr>
            <a:r>
              <a:rPr lang="en-US" altLang="zh-CN" sz="3200" b="1" dirty="0" smtClean="0"/>
              <a:t>Short circuit</a:t>
            </a:r>
          </a:p>
          <a:p>
            <a:pPr lvl="1">
              <a:lnSpc>
                <a:spcPct val="90000"/>
              </a:lnSpc>
            </a:pPr>
            <a:r>
              <a:rPr lang="en-US" altLang="zh-CN" sz="2400" b="1" dirty="0" smtClean="0"/>
              <a:t>No resistor in the circuit</a:t>
            </a:r>
          </a:p>
          <a:p>
            <a:pPr lvl="1">
              <a:lnSpc>
                <a:spcPct val="90000"/>
              </a:lnSpc>
            </a:pPr>
            <a:r>
              <a:rPr lang="en-US" altLang="zh-CN" sz="2400" b="1" dirty="0" smtClean="0"/>
              <a:t>Very high current</a:t>
            </a:r>
          </a:p>
          <a:p>
            <a:pPr>
              <a:lnSpc>
                <a:spcPct val="90000"/>
              </a:lnSpc>
            </a:pPr>
            <a:endParaRPr lang="en-US" altLang="zh-CN" b="1" dirty="0" smtClean="0"/>
          </a:p>
          <a:p>
            <a:pPr lvl="2">
              <a:lnSpc>
                <a:spcPct val="90000"/>
              </a:lnSpc>
            </a:pPr>
            <a:endParaRPr lang="en-US" altLang="zh-CN" sz="2400" b="1" dirty="0" smtClean="0"/>
          </a:p>
          <a:p>
            <a:pPr>
              <a:lnSpc>
                <a:spcPct val="90000"/>
              </a:lnSpc>
            </a:pPr>
            <a:endParaRPr lang="en-US" altLang="zh-CN" sz="2200" b="1" dirty="0"/>
          </a:p>
          <a:p>
            <a:pPr lvl="1">
              <a:lnSpc>
                <a:spcPct val="90000"/>
              </a:lnSpc>
            </a:pPr>
            <a:endParaRPr lang="en-US" altLang="zh-CN" sz="2000" b="1" dirty="0"/>
          </a:p>
        </p:txBody>
      </p:sp>
      <p:pic>
        <p:nvPicPr>
          <p:cNvPr id="6" name="Picture 18" descr="Circuit%20Switch%20Animat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"/>
            <a:ext cx="2771571" cy="18288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95770"/>
            <a:ext cx="3781425" cy="283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3048000"/>
            <a:ext cx="7772400" cy="1524000"/>
          </a:xfrm>
        </p:spPr>
        <p:txBody>
          <a:bodyPr/>
          <a:lstStyle/>
          <a:p>
            <a:r>
              <a:rPr lang="en-US" altLang="zh-CN" b="1" dirty="0"/>
              <a:t>Question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343400"/>
            <a:ext cx="7783512" cy="1600200"/>
          </a:xfrm>
        </p:spPr>
        <p:txBody>
          <a:bodyPr/>
          <a:lstStyle/>
          <a:p>
            <a:r>
              <a:rPr lang="en-US" altLang="zh-CN" sz="3600" b="1" dirty="0"/>
              <a:t>How fast do electrons move?</a:t>
            </a:r>
          </a:p>
          <a:p>
            <a:r>
              <a:rPr lang="en-US" altLang="zh-CN" sz="2800" b="1" dirty="0"/>
              <a:t>(You pushed the switch button and the light turns on in a short amount of time.)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505200" y="533400"/>
            <a:ext cx="2503487" cy="2360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6327" name="Picture 7" descr="atom_animat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91606"/>
            <a:ext cx="2971800" cy="286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667000"/>
            <a:ext cx="7772400" cy="1524000"/>
          </a:xfrm>
        </p:spPr>
        <p:txBody>
          <a:bodyPr/>
          <a:lstStyle/>
          <a:p>
            <a:r>
              <a:rPr lang="en-US" altLang="zh-CN" b="1" dirty="0" smtClean="0"/>
              <a:t>Answer: 1 cms</a:t>
            </a:r>
            <a:r>
              <a:rPr lang="en-US" altLang="zh-CN" b="1" baseline="30000" dirty="0" smtClean="0"/>
              <a:t>-1</a:t>
            </a:r>
            <a:r>
              <a:rPr lang="en-US" altLang="zh-CN" b="1" dirty="0" smtClean="0"/>
              <a:t>!</a:t>
            </a:r>
            <a:endParaRPr lang="en-US" altLang="zh-CN" b="1" dirty="0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505200" y="533400"/>
            <a:ext cx="2503487" cy="2360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6327" name="Picture 7" descr="atom_animat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91606"/>
            <a:ext cx="2971800" cy="286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1943100" y="3930650"/>
          <a:ext cx="4983163" cy="2165350"/>
        </p:xfrm>
        <a:graphic>
          <a:graphicData uri="http://schemas.openxmlformats.org/drawingml/2006/table">
            <a:tbl>
              <a:tblPr/>
              <a:tblGrid>
                <a:gridCol w="893763"/>
                <a:gridCol w="2303462"/>
                <a:gridCol w="1785938"/>
              </a:tblGrid>
              <a:tr h="21653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</a:t>
                      </a:r>
                      <a:endParaRPr kumimoji="0" lang="en-US" altLang="zh-CN" sz="1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</a:t>
                      </a:r>
                      <a:endParaRPr kumimoji="0" lang="en-US" altLang="zh-CN" sz="1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</a:t>
                      </a:r>
                      <a:r>
                        <a:rPr kumimoji="0" lang="en-US" altLang="zh-CN" sz="1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 </a:t>
                      </a: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12" descr="a-dc-bat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675" y="4125912"/>
            <a:ext cx="952500" cy="1885950"/>
          </a:xfrm>
          <a:prstGeom prst="rect">
            <a:avLst/>
          </a:prstGeom>
          <a:noFill/>
        </p:spPr>
      </p:pic>
      <p:pic>
        <p:nvPicPr>
          <p:cNvPr id="9" name="Picture 13" descr="aa-dc-28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1175" y="4125912"/>
            <a:ext cx="2476500" cy="1885950"/>
          </a:xfrm>
          <a:prstGeom prst="rect">
            <a:avLst/>
          </a:prstGeom>
          <a:noFill/>
        </p:spPr>
      </p:pic>
      <p:pic>
        <p:nvPicPr>
          <p:cNvPr id="10" name="Picture 14" descr="bulb-dc-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9575" y="4113212"/>
            <a:ext cx="19621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bstract7">
  <a:themeElements>
    <a:clrScheme name="Custom 3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Abstract7</Template>
  <TotalTime>64</TotalTime>
  <Words>268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Verdana</vt:lpstr>
      <vt:lpstr>Abstract7</vt:lpstr>
      <vt:lpstr>Electrical Quantities</vt:lpstr>
      <vt:lpstr>Video on Electric Current Questions</vt:lpstr>
      <vt:lpstr>Current</vt:lpstr>
      <vt:lpstr>Types of Current</vt:lpstr>
      <vt:lpstr>Types of Current</vt:lpstr>
      <vt:lpstr>Circuit and Symbols</vt:lpstr>
      <vt:lpstr>More on Circuits</vt:lpstr>
      <vt:lpstr>Question</vt:lpstr>
      <vt:lpstr>Answer: 1 cms-1!</vt:lpstr>
      <vt:lpstr>Voltage</vt:lpstr>
      <vt:lpstr>Question</vt:lpstr>
      <vt:lpstr>Measuring Current: Ammeter</vt:lpstr>
      <vt:lpstr>Measuring Voltage: Voltmeter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Quantities</dc:title>
  <dc:creator>Maridith</dc:creator>
  <cp:lastModifiedBy>Maridith</cp:lastModifiedBy>
  <cp:revision>7</cp:revision>
  <dcterms:created xsi:type="dcterms:W3CDTF">2011-11-29T23:19:05Z</dcterms:created>
  <dcterms:modified xsi:type="dcterms:W3CDTF">2011-11-30T00:23:41Z</dcterms:modified>
</cp:coreProperties>
</file>