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9/23/2013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3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62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9/23/2013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153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9/23/2013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2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13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7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844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75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9/23/2013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81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590B8"/>
                </a:solidFill>
              </a:rPr>
              <a:pPr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76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srgbClr val="4590B8"/>
                </a:solidFill>
              </a:rPr>
              <a:pPr defTabSz="457200"/>
              <a:t>9/23/2013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defTabSz="457200"/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4590B8"/>
                </a:solidFill>
              </a:rPr>
              <a:pPr defTabSz="457200"/>
              <a:t>‹#›</a:t>
            </a:fld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696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Forces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290" y="3220996"/>
            <a:ext cx="10993546" cy="318804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Seeing forces</a:t>
            </a:r>
          </a:p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Forces big and small</a:t>
            </a:r>
          </a:p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Weight – the pull of gravity</a:t>
            </a:r>
          </a:p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Friction – an important force</a:t>
            </a:r>
          </a:p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Air resistance</a:t>
            </a:r>
          </a:p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Patterns of falling</a:t>
            </a:r>
          </a:p>
          <a:p>
            <a:pPr marL="514350" indent="-514350">
              <a:buAutoNum type="arabicPeriod"/>
            </a:pPr>
            <a:r>
              <a:rPr lang="en-US" sz="2800" b="1" cap="none" dirty="0" smtClean="0">
                <a:solidFill>
                  <a:schemeClr val="bg1"/>
                </a:solidFill>
              </a:rPr>
              <a:t>End of Unit questions</a:t>
            </a:r>
          </a:p>
          <a:p>
            <a:endParaRPr lang="en-US" sz="2800" b="1" cap="none" dirty="0">
              <a:solidFill>
                <a:schemeClr val="bg1"/>
              </a:solidFill>
            </a:endParaRPr>
          </a:p>
        </p:txBody>
      </p:sp>
      <p:sp>
        <p:nvSpPr>
          <p:cNvPr id="8" name="Action Button: Forward or Next 7">
            <a:hlinkClick r:id="" action="ppaction://noaction" highlightClick="1"/>
          </p:cNvPr>
          <p:cNvSpPr/>
          <p:nvPr/>
        </p:nvSpPr>
        <p:spPr>
          <a:xfrm>
            <a:off x="3216463" y="5055454"/>
            <a:ext cx="288325" cy="247135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63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73471" y="2009783"/>
            <a:ext cx="1843548" cy="2486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cap="none" dirty="0" smtClean="0"/>
              <a:t>Air resistance</a:t>
            </a:r>
            <a:endParaRPr lang="en-US" sz="4800" b="1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27" y="2628369"/>
            <a:ext cx="3319835" cy="2129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Up Arrow 16"/>
          <p:cNvSpPr>
            <a:spLocks noChangeArrowheads="1"/>
          </p:cNvSpPr>
          <p:nvPr/>
        </p:nvSpPr>
        <p:spPr bwMode="auto">
          <a:xfrm rot="10800000">
            <a:off x="2040437" y="2118289"/>
            <a:ext cx="533614" cy="1020160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FF0000"/>
          </a:solidFill>
          <a:ln w="25400" algn="ctr">
            <a:solidFill>
              <a:srgbClr val="5F8200"/>
            </a:solidFill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algn="ctr" defTabSz="457200"/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499931" y="1921933"/>
            <a:ext cx="1734764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defTabSz="457200"/>
            <a:r>
              <a:rPr lang="en-US" altLang="zh-CN" sz="2400" b="1" dirty="0">
                <a:solidFill>
                  <a:prstClr val="black"/>
                </a:solidFill>
                <a:ea typeface="宋体" pitchFamily="2" charset="-122"/>
              </a:rPr>
              <a:t>Weight</a:t>
            </a:r>
            <a:endParaRPr lang="zh-CN" altLang="en-US" sz="2400" b="1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19" name="Up Arrow 18"/>
          <p:cNvSpPr>
            <a:spLocks noChangeArrowheads="1"/>
          </p:cNvSpPr>
          <p:nvPr/>
        </p:nvSpPr>
        <p:spPr bwMode="auto">
          <a:xfrm>
            <a:off x="2074968" y="4346345"/>
            <a:ext cx="459494" cy="612027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FF0000"/>
          </a:solidFill>
          <a:ln w="25400" algn="ctr">
            <a:solidFill>
              <a:srgbClr val="5F8200"/>
            </a:solidFill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algn="ctr" defTabSz="457200"/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471834" y="4958372"/>
            <a:ext cx="1734764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defTabSz="457200"/>
            <a:r>
              <a:rPr lang="en-US" altLang="zh-CN" sz="2400" b="1" dirty="0">
                <a:solidFill>
                  <a:prstClr val="black"/>
                </a:solidFill>
                <a:ea typeface="宋体" pitchFamily="2" charset="-122"/>
              </a:rPr>
              <a:t>Air resistance</a:t>
            </a:r>
            <a:endParaRPr lang="zh-CN" altLang="en-US" sz="2400" b="1" dirty="0">
              <a:solidFill>
                <a:prstClr val="black"/>
              </a:solidFill>
              <a:ea typeface="宋体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363" y="3028233"/>
            <a:ext cx="2044082" cy="2095644"/>
          </a:xfrm>
          <a:prstGeom prst="rect">
            <a:avLst/>
          </a:prstGeom>
        </p:spPr>
      </p:pic>
      <p:sp>
        <p:nvSpPr>
          <p:cNvPr id="21" name="Up Arrow 20"/>
          <p:cNvSpPr>
            <a:spLocks noChangeArrowheads="1"/>
          </p:cNvSpPr>
          <p:nvPr/>
        </p:nvSpPr>
        <p:spPr bwMode="auto">
          <a:xfrm rot="10800000">
            <a:off x="5544860" y="2839421"/>
            <a:ext cx="533614" cy="1020160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FF0000"/>
          </a:solidFill>
          <a:ln w="25400" algn="ctr">
            <a:solidFill>
              <a:srgbClr val="5F8200"/>
            </a:solidFill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algn="ctr" defTabSz="457200"/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98766" y="2393809"/>
            <a:ext cx="1734764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defTabSz="457200"/>
            <a:r>
              <a:rPr lang="en-US" altLang="zh-CN" sz="2400" b="1" dirty="0">
                <a:solidFill>
                  <a:prstClr val="black"/>
                </a:solidFill>
                <a:ea typeface="宋体" pitchFamily="2" charset="-122"/>
              </a:rPr>
              <a:t>Weight</a:t>
            </a:r>
            <a:endParaRPr lang="zh-CN" altLang="en-US" sz="2400" b="1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932380" y="5469729"/>
            <a:ext cx="1734764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defTabSz="457200"/>
            <a:r>
              <a:rPr lang="en-US" altLang="zh-CN" sz="2400" b="1" dirty="0">
                <a:solidFill>
                  <a:prstClr val="black"/>
                </a:solidFill>
                <a:ea typeface="宋体" pitchFamily="2" charset="-122"/>
              </a:rPr>
              <a:t>Contact Force</a:t>
            </a:r>
            <a:endParaRPr lang="zh-CN" altLang="en-US" sz="2400" b="1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603464" y="4968866"/>
            <a:ext cx="2166788" cy="452882"/>
          </a:xfrm>
          <a:custGeom>
            <a:avLst/>
            <a:gdLst>
              <a:gd name="connsiteX0" fmla="*/ 60897 w 2166788"/>
              <a:gd name="connsiteY0" fmla="*/ 9536 h 452882"/>
              <a:gd name="connsiteX1" fmla="*/ 79370 w 2166788"/>
              <a:gd name="connsiteY1" fmla="*/ 55718 h 452882"/>
              <a:gd name="connsiteX2" fmla="*/ 116315 w 2166788"/>
              <a:gd name="connsiteY2" fmla="*/ 138845 h 452882"/>
              <a:gd name="connsiteX3" fmla="*/ 144024 w 2166788"/>
              <a:gd name="connsiteY3" fmla="*/ 148082 h 452882"/>
              <a:gd name="connsiteX4" fmla="*/ 171733 w 2166788"/>
              <a:gd name="connsiteY4" fmla="*/ 175791 h 452882"/>
              <a:gd name="connsiteX5" fmla="*/ 264097 w 2166788"/>
              <a:gd name="connsiteY5" fmla="*/ 203500 h 452882"/>
              <a:gd name="connsiteX6" fmla="*/ 319515 w 2166788"/>
              <a:gd name="connsiteY6" fmla="*/ 221973 h 452882"/>
              <a:gd name="connsiteX7" fmla="*/ 485770 w 2166788"/>
              <a:gd name="connsiteY7" fmla="*/ 194264 h 452882"/>
              <a:gd name="connsiteX8" fmla="*/ 559661 w 2166788"/>
              <a:gd name="connsiteY8" fmla="*/ 175791 h 452882"/>
              <a:gd name="connsiteX9" fmla="*/ 615079 w 2166788"/>
              <a:gd name="connsiteY9" fmla="*/ 157318 h 452882"/>
              <a:gd name="connsiteX10" fmla="*/ 670497 w 2166788"/>
              <a:gd name="connsiteY10" fmla="*/ 111136 h 452882"/>
              <a:gd name="connsiteX11" fmla="*/ 707442 w 2166788"/>
              <a:gd name="connsiteY11" fmla="*/ 64954 h 452882"/>
              <a:gd name="connsiteX12" fmla="*/ 698206 w 2166788"/>
              <a:gd name="connsiteY12" fmla="*/ 9536 h 452882"/>
              <a:gd name="connsiteX13" fmla="*/ 882933 w 2166788"/>
              <a:gd name="connsiteY13" fmla="*/ 28009 h 452882"/>
              <a:gd name="connsiteX14" fmla="*/ 901406 w 2166788"/>
              <a:gd name="connsiteY14" fmla="*/ 55718 h 452882"/>
              <a:gd name="connsiteX15" fmla="*/ 993770 w 2166788"/>
              <a:gd name="connsiteY15" fmla="*/ 83427 h 452882"/>
              <a:gd name="connsiteX16" fmla="*/ 1049188 w 2166788"/>
              <a:gd name="connsiteY16" fmla="*/ 101900 h 452882"/>
              <a:gd name="connsiteX17" fmla="*/ 1076897 w 2166788"/>
              <a:gd name="connsiteY17" fmla="*/ 111136 h 452882"/>
              <a:gd name="connsiteX18" fmla="*/ 1123079 w 2166788"/>
              <a:gd name="connsiteY18" fmla="*/ 101900 h 452882"/>
              <a:gd name="connsiteX19" fmla="*/ 1178497 w 2166788"/>
              <a:gd name="connsiteY19" fmla="*/ 83427 h 452882"/>
              <a:gd name="connsiteX20" fmla="*/ 1243151 w 2166788"/>
              <a:gd name="connsiteY20" fmla="*/ 74191 h 452882"/>
              <a:gd name="connsiteX21" fmla="*/ 1261624 w 2166788"/>
              <a:gd name="connsiteY21" fmla="*/ 46482 h 452882"/>
              <a:gd name="connsiteX22" fmla="*/ 1317042 w 2166788"/>
              <a:gd name="connsiteY22" fmla="*/ 18773 h 452882"/>
              <a:gd name="connsiteX23" fmla="*/ 1353988 w 2166788"/>
              <a:gd name="connsiteY23" fmla="*/ 9536 h 452882"/>
              <a:gd name="connsiteX24" fmla="*/ 1594133 w 2166788"/>
              <a:gd name="connsiteY24" fmla="*/ 28009 h 452882"/>
              <a:gd name="connsiteX25" fmla="*/ 1649551 w 2166788"/>
              <a:gd name="connsiteY25" fmla="*/ 46482 h 452882"/>
              <a:gd name="connsiteX26" fmla="*/ 1677261 w 2166788"/>
              <a:gd name="connsiteY26" fmla="*/ 55718 h 452882"/>
              <a:gd name="connsiteX27" fmla="*/ 1751151 w 2166788"/>
              <a:gd name="connsiteY27" fmla="*/ 74191 h 452882"/>
              <a:gd name="connsiteX28" fmla="*/ 1861988 w 2166788"/>
              <a:gd name="connsiteY28" fmla="*/ 64954 h 452882"/>
              <a:gd name="connsiteX29" fmla="*/ 1917406 w 2166788"/>
              <a:gd name="connsiteY29" fmla="*/ 46482 h 452882"/>
              <a:gd name="connsiteX30" fmla="*/ 1945115 w 2166788"/>
              <a:gd name="connsiteY30" fmla="*/ 28009 h 452882"/>
              <a:gd name="connsiteX31" fmla="*/ 2083661 w 2166788"/>
              <a:gd name="connsiteY31" fmla="*/ 28009 h 452882"/>
              <a:gd name="connsiteX32" fmla="*/ 2139079 w 2166788"/>
              <a:gd name="connsiteY32" fmla="*/ 46482 h 452882"/>
              <a:gd name="connsiteX33" fmla="*/ 2166788 w 2166788"/>
              <a:gd name="connsiteY33" fmla="*/ 138845 h 452882"/>
              <a:gd name="connsiteX34" fmla="*/ 2157551 w 2166788"/>
              <a:gd name="connsiteY34" fmla="*/ 351282 h 452882"/>
              <a:gd name="connsiteX35" fmla="*/ 2148315 w 2166788"/>
              <a:gd name="connsiteY35" fmla="*/ 378991 h 452882"/>
              <a:gd name="connsiteX36" fmla="*/ 2129842 w 2166788"/>
              <a:gd name="connsiteY36" fmla="*/ 406700 h 452882"/>
              <a:gd name="connsiteX37" fmla="*/ 2102133 w 2166788"/>
              <a:gd name="connsiteY37" fmla="*/ 425173 h 452882"/>
              <a:gd name="connsiteX38" fmla="*/ 2074424 w 2166788"/>
              <a:gd name="connsiteY38" fmla="*/ 434409 h 452882"/>
              <a:gd name="connsiteX39" fmla="*/ 1815806 w 2166788"/>
              <a:gd name="connsiteY39" fmla="*/ 443645 h 452882"/>
              <a:gd name="connsiteX40" fmla="*/ 1788097 w 2166788"/>
              <a:gd name="connsiteY40" fmla="*/ 452882 h 452882"/>
              <a:gd name="connsiteX41" fmla="*/ 1538715 w 2166788"/>
              <a:gd name="connsiteY41" fmla="*/ 434409 h 452882"/>
              <a:gd name="connsiteX42" fmla="*/ 1511006 w 2166788"/>
              <a:gd name="connsiteY42" fmla="*/ 425173 h 452882"/>
              <a:gd name="connsiteX43" fmla="*/ 1178497 w 2166788"/>
              <a:gd name="connsiteY43" fmla="*/ 425173 h 452882"/>
              <a:gd name="connsiteX44" fmla="*/ 550424 w 2166788"/>
              <a:gd name="connsiteY44" fmla="*/ 434409 h 452882"/>
              <a:gd name="connsiteX45" fmla="*/ 171733 w 2166788"/>
              <a:gd name="connsiteY45" fmla="*/ 434409 h 452882"/>
              <a:gd name="connsiteX46" fmla="*/ 144024 w 2166788"/>
              <a:gd name="connsiteY46" fmla="*/ 425173 h 452882"/>
              <a:gd name="connsiteX47" fmla="*/ 116315 w 2166788"/>
              <a:gd name="connsiteY47" fmla="*/ 406700 h 452882"/>
              <a:gd name="connsiteX48" fmla="*/ 42424 w 2166788"/>
              <a:gd name="connsiteY48" fmla="*/ 388227 h 452882"/>
              <a:gd name="connsiteX49" fmla="*/ 33188 w 2166788"/>
              <a:gd name="connsiteY49" fmla="*/ 268154 h 452882"/>
              <a:gd name="connsiteX50" fmla="*/ 51661 w 2166788"/>
              <a:gd name="connsiteY50" fmla="*/ 212736 h 452882"/>
              <a:gd name="connsiteX51" fmla="*/ 5479 w 2166788"/>
              <a:gd name="connsiteY51" fmla="*/ 203500 h 452882"/>
              <a:gd name="connsiteX52" fmla="*/ 51661 w 2166788"/>
              <a:gd name="connsiteY52" fmla="*/ 46482 h 452882"/>
              <a:gd name="connsiteX53" fmla="*/ 60897 w 2166788"/>
              <a:gd name="connsiteY53" fmla="*/ 9536 h 45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166788" h="452882">
                <a:moveTo>
                  <a:pt x="60897" y="9536"/>
                </a:moveTo>
                <a:cubicBezTo>
                  <a:pt x="67055" y="24930"/>
                  <a:pt x="73704" y="40136"/>
                  <a:pt x="79370" y="55718"/>
                </a:cubicBezTo>
                <a:cubicBezTo>
                  <a:pt x="85739" y="73234"/>
                  <a:pt x="95942" y="122546"/>
                  <a:pt x="116315" y="138845"/>
                </a:cubicBezTo>
                <a:cubicBezTo>
                  <a:pt x="123918" y="144927"/>
                  <a:pt x="134788" y="145003"/>
                  <a:pt x="144024" y="148082"/>
                </a:cubicBezTo>
                <a:cubicBezTo>
                  <a:pt x="153260" y="157318"/>
                  <a:pt x="160315" y="169447"/>
                  <a:pt x="171733" y="175791"/>
                </a:cubicBezTo>
                <a:cubicBezTo>
                  <a:pt x="197295" y="189992"/>
                  <a:pt x="235576" y="194944"/>
                  <a:pt x="264097" y="203500"/>
                </a:cubicBezTo>
                <a:cubicBezTo>
                  <a:pt x="282748" y="209095"/>
                  <a:pt x="319515" y="221973"/>
                  <a:pt x="319515" y="221973"/>
                </a:cubicBezTo>
                <a:cubicBezTo>
                  <a:pt x="535973" y="203934"/>
                  <a:pt x="349896" y="228233"/>
                  <a:pt x="485770" y="194264"/>
                </a:cubicBezTo>
                <a:cubicBezTo>
                  <a:pt x="510400" y="188106"/>
                  <a:pt x="535576" y="183820"/>
                  <a:pt x="559661" y="175791"/>
                </a:cubicBezTo>
                <a:lnTo>
                  <a:pt x="615079" y="157318"/>
                </a:lnTo>
                <a:cubicBezTo>
                  <a:pt x="635524" y="143687"/>
                  <a:pt x="656274" y="132470"/>
                  <a:pt x="670497" y="111136"/>
                </a:cubicBezTo>
                <a:cubicBezTo>
                  <a:pt x="706188" y="57599"/>
                  <a:pt x="645471" y="106269"/>
                  <a:pt x="707442" y="64954"/>
                </a:cubicBezTo>
                <a:cubicBezTo>
                  <a:pt x="704363" y="46481"/>
                  <a:pt x="680331" y="15122"/>
                  <a:pt x="698206" y="9536"/>
                </a:cubicBezTo>
                <a:cubicBezTo>
                  <a:pt x="769075" y="-12610"/>
                  <a:pt x="823287" y="8128"/>
                  <a:pt x="882933" y="28009"/>
                </a:cubicBezTo>
                <a:cubicBezTo>
                  <a:pt x="889091" y="37245"/>
                  <a:pt x="891993" y="49835"/>
                  <a:pt x="901406" y="55718"/>
                </a:cubicBezTo>
                <a:cubicBezTo>
                  <a:pt x="921506" y="68281"/>
                  <a:pt x="968809" y="75939"/>
                  <a:pt x="993770" y="83427"/>
                </a:cubicBezTo>
                <a:cubicBezTo>
                  <a:pt x="1012421" y="89022"/>
                  <a:pt x="1030715" y="95742"/>
                  <a:pt x="1049188" y="101900"/>
                </a:cubicBezTo>
                <a:lnTo>
                  <a:pt x="1076897" y="111136"/>
                </a:lnTo>
                <a:cubicBezTo>
                  <a:pt x="1092291" y="108057"/>
                  <a:pt x="1107933" y="106031"/>
                  <a:pt x="1123079" y="101900"/>
                </a:cubicBezTo>
                <a:cubicBezTo>
                  <a:pt x="1141865" y="96777"/>
                  <a:pt x="1159221" y="86181"/>
                  <a:pt x="1178497" y="83427"/>
                </a:cubicBezTo>
                <a:lnTo>
                  <a:pt x="1243151" y="74191"/>
                </a:lnTo>
                <a:cubicBezTo>
                  <a:pt x="1249309" y="64955"/>
                  <a:pt x="1253775" y="54331"/>
                  <a:pt x="1261624" y="46482"/>
                </a:cubicBezTo>
                <a:cubicBezTo>
                  <a:pt x="1277817" y="30289"/>
                  <a:pt x="1296007" y="24783"/>
                  <a:pt x="1317042" y="18773"/>
                </a:cubicBezTo>
                <a:cubicBezTo>
                  <a:pt x="1329248" y="15286"/>
                  <a:pt x="1341673" y="12615"/>
                  <a:pt x="1353988" y="9536"/>
                </a:cubicBezTo>
                <a:cubicBezTo>
                  <a:pt x="1462073" y="14449"/>
                  <a:pt x="1511590" y="3246"/>
                  <a:pt x="1594133" y="28009"/>
                </a:cubicBezTo>
                <a:cubicBezTo>
                  <a:pt x="1612784" y="33604"/>
                  <a:pt x="1631078" y="40324"/>
                  <a:pt x="1649551" y="46482"/>
                </a:cubicBezTo>
                <a:cubicBezTo>
                  <a:pt x="1658788" y="49561"/>
                  <a:pt x="1667815" y="53357"/>
                  <a:pt x="1677261" y="55718"/>
                </a:cubicBezTo>
                <a:lnTo>
                  <a:pt x="1751151" y="74191"/>
                </a:lnTo>
                <a:cubicBezTo>
                  <a:pt x="1788097" y="71112"/>
                  <a:pt x="1825419" y="71049"/>
                  <a:pt x="1861988" y="64954"/>
                </a:cubicBezTo>
                <a:cubicBezTo>
                  <a:pt x="1881195" y="61753"/>
                  <a:pt x="1917406" y="46482"/>
                  <a:pt x="1917406" y="46482"/>
                </a:cubicBezTo>
                <a:cubicBezTo>
                  <a:pt x="1926642" y="40324"/>
                  <a:pt x="1934912" y="32382"/>
                  <a:pt x="1945115" y="28009"/>
                </a:cubicBezTo>
                <a:cubicBezTo>
                  <a:pt x="1991010" y="8340"/>
                  <a:pt x="2033825" y="23479"/>
                  <a:pt x="2083661" y="28009"/>
                </a:cubicBezTo>
                <a:cubicBezTo>
                  <a:pt x="2102134" y="34167"/>
                  <a:pt x="2132922" y="28009"/>
                  <a:pt x="2139079" y="46482"/>
                </a:cubicBezTo>
                <a:cubicBezTo>
                  <a:pt x="2161565" y="113943"/>
                  <a:pt x="2152828" y="83010"/>
                  <a:pt x="2166788" y="138845"/>
                </a:cubicBezTo>
                <a:cubicBezTo>
                  <a:pt x="2163709" y="209657"/>
                  <a:pt x="2162987" y="280612"/>
                  <a:pt x="2157551" y="351282"/>
                </a:cubicBezTo>
                <a:cubicBezTo>
                  <a:pt x="2156804" y="360989"/>
                  <a:pt x="2152669" y="370283"/>
                  <a:pt x="2148315" y="378991"/>
                </a:cubicBezTo>
                <a:cubicBezTo>
                  <a:pt x="2143351" y="388920"/>
                  <a:pt x="2137691" y="398851"/>
                  <a:pt x="2129842" y="406700"/>
                </a:cubicBezTo>
                <a:cubicBezTo>
                  <a:pt x="2121993" y="414549"/>
                  <a:pt x="2112062" y="420209"/>
                  <a:pt x="2102133" y="425173"/>
                </a:cubicBezTo>
                <a:cubicBezTo>
                  <a:pt x="2093425" y="429527"/>
                  <a:pt x="2084140" y="433782"/>
                  <a:pt x="2074424" y="434409"/>
                </a:cubicBezTo>
                <a:cubicBezTo>
                  <a:pt x="1988342" y="439962"/>
                  <a:pt x="1902012" y="440566"/>
                  <a:pt x="1815806" y="443645"/>
                </a:cubicBezTo>
                <a:cubicBezTo>
                  <a:pt x="1806570" y="446724"/>
                  <a:pt x="1797833" y="452882"/>
                  <a:pt x="1788097" y="452882"/>
                </a:cubicBezTo>
                <a:cubicBezTo>
                  <a:pt x="1672155" y="452882"/>
                  <a:pt x="1634994" y="446443"/>
                  <a:pt x="1538715" y="434409"/>
                </a:cubicBezTo>
                <a:cubicBezTo>
                  <a:pt x="1529479" y="431330"/>
                  <a:pt x="1520367" y="427848"/>
                  <a:pt x="1511006" y="425173"/>
                </a:cubicBezTo>
                <a:cubicBezTo>
                  <a:pt x="1392455" y="391300"/>
                  <a:pt x="1377884" y="421185"/>
                  <a:pt x="1178497" y="425173"/>
                </a:cubicBezTo>
                <a:lnTo>
                  <a:pt x="550424" y="434409"/>
                </a:lnTo>
                <a:cubicBezTo>
                  <a:pt x="390834" y="457207"/>
                  <a:pt x="465508" y="450288"/>
                  <a:pt x="171733" y="434409"/>
                </a:cubicBezTo>
                <a:cubicBezTo>
                  <a:pt x="162011" y="433884"/>
                  <a:pt x="153260" y="428252"/>
                  <a:pt x="144024" y="425173"/>
                </a:cubicBezTo>
                <a:cubicBezTo>
                  <a:pt x="134788" y="419015"/>
                  <a:pt x="126747" y="410494"/>
                  <a:pt x="116315" y="406700"/>
                </a:cubicBezTo>
                <a:cubicBezTo>
                  <a:pt x="92455" y="398024"/>
                  <a:pt x="42424" y="388227"/>
                  <a:pt x="42424" y="388227"/>
                </a:cubicBezTo>
                <a:cubicBezTo>
                  <a:pt x="9321" y="338574"/>
                  <a:pt x="15784" y="360971"/>
                  <a:pt x="33188" y="268154"/>
                </a:cubicBezTo>
                <a:cubicBezTo>
                  <a:pt x="36777" y="249016"/>
                  <a:pt x="51661" y="212736"/>
                  <a:pt x="51661" y="212736"/>
                </a:cubicBezTo>
                <a:cubicBezTo>
                  <a:pt x="36267" y="209657"/>
                  <a:pt x="10443" y="218393"/>
                  <a:pt x="5479" y="203500"/>
                </a:cubicBezTo>
                <a:cubicBezTo>
                  <a:pt x="-11954" y="151202"/>
                  <a:pt x="14575" y="83572"/>
                  <a:pt x="51661" y="46482"/>
                </a:cubicBezTo>
                <a:lnTo>
                  <a:pt x="60897" y="9536"/>
                </a:lnTo>
                <a:close/>
              </a:path>
            </a:pathLst>
          </a:cu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Up Arrow 24"/>
          <p:cNvSpPr>
            <a:spLocks noChangeArrowheads="1"/>
          </p:cNvSpPr>
          <p:nvPr/>
        </p:nvSpPr>
        <p:spPr bwMode="auto">
          <a:xfrm>
            <a:off x="5398766" y="5171858"/>
            <a:ext cx="533614" cy="1020160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FF0000"/>
          </a:solidFill>
          <a:ln w="25400" algn="ctr">
            <a:solidFill>
              <a:srgbClr val="5F8200"/>
            </a:solidFill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algn="ctr" defTabSz="457200"/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29492" y="3613886"/>
            <a:ext cx="120072" cy="5847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906360" y="4288141"/>
            <a:ext cx="166336" cy="1807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Up Arrow 26"/>
          <p:cNvSpPr>
            <a:spLocks noChangeArrowheads="1"/>
          </p:cNvSpPr>
          <p:nvPr/>
        </p:nvSpPr>
        <p:spPr bwMode="auto">
          <a:xfrm rot="10800000">
            <a:off x="9121055" y="1222983"/>
            <a:ext cx="533614" cy="1020160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FF0000"/>
          </a:solidFill>
          <a:ln w="25400" algn="ctr">
            <a:solidFill>
              <a:srgbClr val="5F8200"/>
            </a:solidFill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algn="ctr" defTabSz="457200"/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9580549" y="1026627"/>
            <a:ext cx="1734764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defTabSz="457200"/>
            <a:r>
              <a:rPr lang="en-US" altLang="zh-CN" sz="2400" b="1" dirty="0">
                <a:solidFill>
                  <a:prstClr val="white"/>
                </a:solidFill>
                <a:ea typeface="宋体" pitchFamily="2" charset="-122"/>
              </a:rPr>
              <a:t>Weight</a:t>
            </a:r>
            <a:endParaRPr lang="zh-CN" altLang="en-US" sz="2400" b="1" dirty="0">
              <a:solidFill>
                <a:prstClr val="white"/>
              </a:solidFill>
              <a:ea typeface="宋体" pitchFamily="2" charset="-122"/>
            </a:endParaRPr>
          </a:p>
        </p:txBody>
      </p:sp>
      <p:sp>
        <p:nvSpPr>
          <p:cNvPr id="29" name="Up Arrow 28"/>
          <p:cNvSpPr>
            <a:spLocks noChangeArrowheads="1"/>
          </p:cNvSpPr>
          <p:nvPr/>
        </p:nvSpPr>
        <p:spPr bwMode="auto">
          <a:xfrm>
            <a:off x="8987653" y="4404437"/>
            <a:ext cx="847034" cy="1128858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FF0000"/>
          </a:solidFill>
          <a:ln w="25400" algn="ctr">
            <a:solidFill>
              <a:srgbClr val="5F8200"/>
            </a:solidFill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algn="ctr" defTabSz="457200"/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9968089" y="4782771"/>
            <a:ext cx="1734764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defTabSz="457200"/>
            <a:r>
              <a:rPr lang="en-US" altLang="zh-CN" sz="2400" b="1" dirty="0">
                <a:solidFill>
                  <a:prstClr val="black"/>
                </a:solidFill>
                <a:ea typeface="宋体" pitchFamily="2" charset="-122"/>
              </a:rPr>
              <a:t>Air resistance</a:t>
            </a:r>
            <a:endParaRPr lang="zh-CN" altLang="en-US" sz="2400" b="1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817634" y="5929563"/>
            <a:ext cx="2974162" cy="46165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 defTabSz="457200"/>
            <a:r>
              <a:rPr lang="en-US" altLang="zh-CN" sz="2400" b="1" dirty="0">
                <a:solidFill>
                  <a:prstClr val="black"/>
                </a:solidFill>
                <a:ea typeface="宋体" pitchFamily="2" charset="-122"/>
              </a:rPr>
              <a:t>Moves down fast</a:t>
            </a:r>
            <a:endParaRPr lang="zh-CN" altLang="en-US" sz="2400" b="1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8167588" y="5802250"/>
            <a:ext cx="2974162" cy="46165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 defTabSz="457200"/>
            <a:r>
              <a:rPr lang="en-US" altLang="zh-CN" sz="2400" b="1" dirty="0">
                <a:solidFill>
                  <a:prstClr val="black"/>
                </a:solidFill>
                <a:ea typeface="宋体" pitchFamily="2" charset="-122"/>
              </a:rPr>
              <a:t>Moves down slowly</a:t>
            </a:r>
            <a:endParaRPr lang="zh-CN" altLang="en-US" sz="2400" b="1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34" name="Oval Callout 33"/>
          <p:cNvSpPr/>
          <p:nvPr/>
        </p:nvSpPr>
        <p:spPr>
          <a:xfrm>
            <a:off x="4885944" y="167119"/>
            <a:ext cx="4399109" cy="1199218"/>
          </a:xfrm>
          <a:prstGeom prst="wedgeEllipseCallout">
            <a:avLst>
              <a:gd name="adj1" fmla="val -55949"/>
              <a:gd name="adj2" fmla="val 5160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200" b="1" dirty="0">
                <a:solidFill>
                  <a:prstClr val="white"/>
                </a:solidFill>
              </a:rPr>
              <a:t>Falling through the air</a:t>
            </a:r>
            <a:endParaRPr lang="en-US" sz="3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0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/>
      <p:bldP spid="21" grpId="0" animBg="1"/>
      <p:bldP spid="22" grpId="0"/>
      <p:bldP spid="24" grpId="0"/>
      <p:bldP spid="7" grpId="0" animBg="1"/>
      <p:bldP spid="25" grpId="0" animBg="1"/>
      <p:bldP spid="8" grpId="0" animBg="1"/>
      <p:bldP spid="9" grpId="0" animBg="1"/>
      <p:bldP spid="27" grpId="0" animBg="1"/>
      <p:bldP spid="28" grpId="0"/>
      <p:bldP spid="29" grpId="0" animBg="1"/>
      <p:bldP spid="30" grpId="0"/>
      <p:bldP spid="31" grpId="0" animBg="1"/>
      <p:bldP spid="32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49" y="1636346"/>
            <a:ext cx="3057525" cy="2943225"/>
          </a:xfrm>
          <a:prstGeom prst="rect">
            <a:avLst/>
          </a:prstGeom>
        </p:spPr>
      </p:pic>
      <p:sp>
        <p:nvSpPr>
          <p:cNvPr id="25" name="Up Arrow 24"/>
          <p:cNvSpPr>
            <a:spLocks noChangeArrowheads="1"/>
          </p:cNvSpPr>
          <p:nvPr/>
        </p:nvSpPr>
        <p:spPr bwMode="auto">
          <a:xfrm rot="10800000">
            <a:off x="1741200" y="1019783"/>
            <a:ext cx="533614" cy="1020160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FF0000"/>
          </a:solidFill>
          <a:ln w="25400" algn="ctr">
            <a:solidFill>
              <a:srgbClr val="5F8200"/>
            </a:solidFill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algn="ctr" defTabSz="457200"/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200694" y="823427"/>
            <a:ext cx="1734764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defTabSz="457200"/>
            <a:r>
              <a:rPr lang="en-US" altLang="zh-CN" sz="2400" b="1" dirty="0">
                <a:solidFill>
                  <a:prstClr val="white"/>
                </a:solidFill>
                <a:ea typeface="宋体" pitchFamily="2" charset="-122"/>
              </a:rPr>
              <a:t>Weight</a:t>
            </a:r>
            <a:endParaRPr lang="zh-CN" altLang="en-US" sz="2400" b="1" dirty="0">
              <a:solidFill>
                <a:prstClr val="white"/>
              </a:solidFill>
              <a:ea typeface="宋体" pitchFamily="2" charset="-1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274814" y="4579571"/>
            <a:ext cx="1734764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defTabSz="457200"/>
            <a:r>
              <a:rPr lang="en-US" altLang="zh-CN" sz="2400" b="1" dirty="0">
                <a:solidFill>
                  <a:prstClr val="black"/>
                </a:solidFill>
                <a:ea typeface="宋体" pitchFamily="2" charset="-122"/>
              </a:rPr>
              <a:t>Air resistance</a:t>
            </a:r>
            <a:endParaRPr lang="zh-CN" altLang="en-US" sz="2400" b="1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87733" y="5599050"/>
            <a:ext cx="2974162" cy="8309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algn="ctr" defTabSz="457200"/>
            <a:r>
              <a:rPr lang="en-US" altLang="zh-CN" sz="2400" b="1" dirty="0">
                <a:solidFill>
                  <a:prstClr val="black"/>
                </a:solidFill>
                <a:ea typeface="宋体" pitchFamily="2" charset="-122"/>
              </a:rPr>
              <a:t>Moves at steady speed</a:t>
            </a:r>
            <a:endParaRPr lang="zh-CN" altLang="en-US" sz="2400" b="1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215111" y="825037"/>
            <a:ext cx="1734764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defTabSz="457200"/>
            <a:r>
              <a:rPr lang="en-US" altLang="zh-CN" sz="2400" b="1" dirty="0">
                <a:solidFill>
                  <a:prstClr val="black"/>
                </a:solidFill>
                <a:ea typeface="宋体" pitchFamily="2" charset="-122"/>
              </a:rPr>
              <a:t>Weight</a:t>
            </a:r>
            <a:endParaRPr lang="zh-CN" altLang="en-US" sz="2400" b="1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31" name="Up Arrow 30"/>
          <p:cNvSpPr>
            <a:spLocks noChangeArrowheads="1"/>
          </p:cNvSpPr>
          <p:nvPr/>
        </p:nvSpPr>
        <p:spPr bwMode="auto">
          <a:xfrm>
            <a:off x="1707970" y="4257983"/>
            <a:ext cx="533614" cy="1020160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FF0000"/>
          </a:solidFill>
          <a:ln w="25400" algn="ctr">
            <a:solidFill>
              <a:srgbClr val="5F8200"/>
            </a:solidFill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algn="ctr" defTabSz="457200"/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3935457" y="1636346"/>
            <a:ext cx="3010287" cy="1199218"/>
          </a:xfrm>
          <a:prstGeom prst="wedgeEllipseCallout">
            <a:avLst>
              <a:gd name="adj1" fmla="val -54722"/>
              <a:gd name="adj2" fmla="val 5622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600" b="1" dirty="0">
                <a:solidFill>
                  <a:prstClr val="white"/>
                </a:solidFill>
              </a:rPr>
              <a:t>balanced</a:t>
            </a:r>
            <a:endParaRPr lang="en-US" sz="3600" b="1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6762" y="3107958"/>
            <a:ext cx="66960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9624" y="5156137"/>
            <a:ext cx="6610350" cy="885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43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/>
      <p:bldP spid="29" grpId="0" animBg="1"/>
      <p:bldP spid="30" grpId="0"/>
      <p:bldP spid="31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21719">
            <a:off x="744354" y="1338696"/>
            <a:ext cx="3649912" cy="2425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86031" y="659027"/>
            <a:ext cx="11244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solidFill>
                  <a:prstClr val="black"/>
                </a:solidFill>
              </a:rPr>
              <a:t>Using air resistance</a:t>
            </a:r>
            <a:endParaRPr lang="en-US" sz="3600" b="1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205" y="920637"/>
            <a:ext cx="3800475" cy="280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486335" y="2796421"/>
            <a:ext cx="3522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prstClr val="black"/>
                </a:solidFill>
              </a:rPr>
              <a:t>Flying squirrel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49198" y="3772056"/>
            <a:ext cx="3522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2800" b="1" dirty="0">
                <a:solidFill>
                  <a:prstClr val="black"/>
                </a:solidFill>
              </a:rPr>
              <a:t>Skydiver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6419">
            <a:off x="930699" y="3952662"/>
            <a:ext cx="3938685" cy="2412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4756730" y="5935601"/>
            <a:ext cx="1062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2800" b="1" dirty="0">
                <a:solidFill>
                  <a:prstClr val="black"/>
                </a:solidFill>
              </a:rPr>
              <a:t>Race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30426">
            <a:off x="6576839" y="3883238"/>
            <a:ext cx="3695700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0298241" y="5935601"/>
            <a:ext cx="1367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2800" b="1" dirty="0">
                <a:solidFill>
                  <a:prstClr val="black"/>
                </a:solidFill>
              </a:rPr>
              <a:t>Glider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10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86031" y="659027"/>
            <a:ext cx="11244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solidFill>
                  <a:prstClr val="black"/>
                </a:solidFill>
              </a:rPr>
              <a:t>Avoids air resistance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86335" y="2796421"/>
            <a:ext cx="3522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prstClr val="black"/>
                </a:solidFill>
              </a:rPr>
              <a:t>marathon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85305" y="3610101"/>
            <a:ext cx="3522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2800" b="1" dirty="0">
                <a:solidFill>
                  <a:prstClr val="black"/>
                </a:solidFill>
              </a:rPr>
              <a:t>Aircraft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80928" y="5673991"/>
            <a:ext cx="1062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2800" b="1" dirty="0">
                <a:solidFill>
                  <a:prstClr val="black"/>
                </a:solidFill>
              </a:rPr>
              <a:t>Race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46581" y="5935601"/>
            <a:ext cx="1367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2800" b="1" dirty="0">
                <a:solidFill>
                  <a:prstClr val="black"/>
                </a:solidFill>
              </a:rPr>
              <a:t>Car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48142">
            <a:off x="700168" y="3977805"/>
            <a:ext cx="3575242" cy="2353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36" y="1348880"/>
            <a:ext cx="3867499" cy="242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8887" y="982192"/>
            <a:ext cx="3598970" cy="2566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2264">
            <a:off x="6299143" y="4127077"/>
            <a:ext cx="4145734" cy="205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5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47" y="709690"/>
            <a:ext cx="6459826" cy="1553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 rot="21314952">
            <a:off x="275305" y="2717811"/>
            <a:ext cx="5683971" cy="646331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solidFill>
                  <a:prstClr val="black"/>
                </a:solidFill>
              </a:rPr>
              <a:t>air resistance and friction</a:t>
            </a:r>
            <a:endParaRPr lang="en-US" sz="3600" b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303" y="4092356"/>
            <a:ext cx="5282974" cy="2456225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8141424" y="903676"/>
            <a:ext cx="4072470" cy="1950359"/>
          </a:xfrm>
          <a:prstGeom prst="wedgeEllipseCallout">
            <a:avLst>
              <a:gd name="adj1" fmla="val -46557"/>
              <a:gd name="adj2" fmla="val 6711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600" b="1" dirty="0">
                <a:solidFill>
                  <a:prstClr val="white"/>
                </a:solidFill>
              </a:rPr>
              <a:t>Move easily through the air</a:t>
            </a:r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50183" y="3225586"/>
            <a:ext cx="2789382" cy="646331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solidFill>
                  <a:prstClr val="black"/>
                </a:solidFill>
              </a:rPr>
              <a:t>streamlined</a:t>
            </a:r>
            <a:endParaRPr lang="en-US" sz="3600" b="1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95145" y="4092356"/>
            <a:ext cx="4282514" cy="245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0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48287">
            <a:off x="748824" y="803049"/>
            <a:ext cx="6261268" cy="3748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89256">
            <a:off x="2087563" y="4588595"/>
            <a:ext cx="9439275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499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6031" y="659027"/>
            <a:ext cx="11244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solidFill>
                  <a:prstClr val="black"/>
                </a:solidFill>
              </a:rPr>
              <a:t>Review: True or False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27" y="1440264"/>
            <a:ext cx="11244649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When an object is </a:t>
            </a:r>
            <a:r>
              <a:rPr lang="en-US" sz="3600" b="1" i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falling in the air</a:t>
            </a:r>
            <a:r>
              <a:rPr lang="en-US" sz="36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air resistance is </a:t>
            </a:r>
            <a:r>
              <a:rPr lang="en-US" sz="3600" b="1" i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acting</a:t>
            </a:r>
            <a:r>
              <a:rPr lang="en-US" sz="36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it.</a:t>
            </a:r>
            <a:endParaRPr lang="en-US" sz="36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23" y="2965494"/>
            <a:ext cx="11244649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Air resistance is </a:t>
            </a:r>
            <a:r>
              <a:rPr lang="en-US" sz="3600" b="1" i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opposite</a:t>
            </a:r>
            <a:r>
              <a:rPr lang="en-US" sz="36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the direction of motion.</a:t>
            </a:r>
            <a:endParaRPr lang="en-US" sz="36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23" y="3970578"/>
            <a:ext cx="11244649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When forces on an object are </a:t>
            </a:r>
            <a:r>
              <a:rPr lang="en-US" sz="3600" b="1" i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equal</a:t>
            </a:r>
            <a:r>
              <a:rPr lang="en-US" sz="36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we say that the forces are </a:t>
            </a:r>
            <a:r>
              <a:rPr lang="en-US" sz="3600" b="1" i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balanced</a:t>
            </a:r>
            <a:r>
              <a:rPr lang="en-US" sz="36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24" y="5529660"/>
            <a:ext cx="11244649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Air resistance </a:t>
            </a:r>
            <a:r>
              <a:rPr lang="en-US" sz="3600" b="1" i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slows down </a:t>
            </a:r>
            <a:r>
              <a:rPr lang="en-US" sz="36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anything that is moving.</a:t>
            </a:r>
            <a:endParaRPr lang="en-US" sz="36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7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Back or Previous 3">
            <a:hlinkClick r:id="" action="ppaction://hlinkshowjump?jump=firstslide" highlightClick="1"/>
          </p:cNvPr>
          <p:cNvSpPr/>
          <p:nvPr/>
        </p:nvSpPr>
        <p:spPr>
          <a:xfrm>
            <a:off x="11221945" y="699555"/>
            <a:ext cx="543697" cy="477794"/>
          </a:xfrm>
          <a:prstGeom prst="actionButtonBackPrevious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31" y="659027"/>
            <a:ext cx="11244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solidFill>
                  <a:prstClr val="black"/>
                </a:solidFill>
              </a:rPr>
              <a:t>Review: True or False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27" y="1440264"/>
            <a:ext cx="11244649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An object that is </a:t>
            </a:r>
            <a:r>
              <a:rPr lang="en-US" sz="3600" b="1" i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streamlined</a:t>
            </a:r>
            <a:r>
              <a:rPr lang="en-US" sz="36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cannot move easily </a:t>
            </a:r>
            <a:r>
              <a:rPr lang="en-US" sz="36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air.</a:t>
            </a:r>
            <a:endParaRPr lang="en-US" sz="36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23" y="2965494"/>
            <a:ext cx="11244649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A parachutist has </a:t>
            </a:r>
            <a:r>
              <a:rPr lang="en-US" sz="3600" b="1" i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weight</a:t>
            </a:r>
            <a:r>
              <a:rPr lang="en-US" sz="36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3600" b="1" i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 resistance </a:t>
            </a:r>
            <a:r>
              <a:rPr lang="en-US" sz="36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acting on him.</a:t>
            </a:r>
            <a:endParaRPr lang="en-US" sz="36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21" y="4387736"/>
            <a:ext cx="11244649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The </a:t>
            </a:r>
            <a:r>
              <a:rPr lang="en-US" sz="3600" b="1" i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bigger the area </a:t>
            </a:r>
            <a:r>
              <a:rPr lang="en-US" sz="36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object, the bigger is the air resistance on it.</a:t>
            </a:r>
            <a:endParaRPr lang="en-US" sz="36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21" y="5807096"/>
            <a:ext cx="11244649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 Air resistance </a:t>
            </a:r>
            <a:r>
              <a:rPr lang="en-US" sz="3600" b="1" i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not useful</a:t>
            </a:r>
            <a:r>
              <a:rPr lang="en-US" sz="36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53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宋体</vt:lpstr>
      <vt:lpstr>Calibri</vt:lpstr>
      <vt:lpstr>Gill Sans MT</vt:lpstr>
      <vt:lpstr>Wingdings 2</vt:lpstr>
      <vt:lpstr>Dividend</vt:lpstr>
      <vt:lpstr>Forces</vt:lpstr>
      <vt:lpstr>Air resistance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Forces</dc:title>
  <dc:creator>didith asensi</dc:creator>
  <cp:lastModifiedBy>didith asensi</cp:lastModifiedBy>
  <cp:revision>1</cp:revision>
  <dcterms:created xsi:type="dcterms:W3CDTF">2013-09-23T12:29:15Z</dcterms:created>
  <dcterms:modified xsi:type="dcterms:W3CDTF">2013-09-23T12:29:25Z</dcterms:modified>
</cp:coreProperties>
</file>