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6"/>
  </p:notesMasterIdLst>
  <p:sldIdLst>
    <p:sldId id="256" r:id="rId3"/>
    <p:sldId id="258" r:id="rId4"/>
    <p:sldId id="260" r:id="rId5"/>
    <p:sldId id="261" r:id="rId6"/>
    <p:sldId id="259" r:id="rId7"/>
    <p:sldId id="265" r:id="rId8"/>
    <p:sldId id="266" r:id="rId9"/>
    <p:sldId id="267" r:id="rId10"/>
    <p:sldId id="268" r:id="rId11"/>
    <p:sldId id="257" r:id="rId12"/>
    <p:sldId id="273" r:id="rId13"/>
    <p:sldId id="262" r:id="rId14"/>
    <p:sldId id="264" r:id="rId15"/>
    <p:sldId id="270" r:id="rId16"/>
    <p:sldId id="269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00"/>
  </p:normalViewPr>
  <p:slideViewPr>
    <p:cSldViewPr>
      <p:cViewPr varScale="1">
        <p:scale>
          <a:sx n="87" d="100"/>
          <a:sy n="87" d="100"/>
        </p:scale>
        <p:origin x="-9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F8E5B6-5040-450C-9C56-8C2E232F583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5449A03-10EA-4DD6-8CA1-98B44E086F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41270-DB0A-4C0C-8EB6-31E50790BD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DCF05-8E72-4982-85A6-2BC237D8F1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E682B8-FEC8-41AB-A014-442DD047F8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1283C-24F3-4A68-AB4A-125A17DB56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27AF6-B2B7-4CDD-ADA5-F64479A764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B1AE9-92F6-460C-913C-6BA50789CA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D6B8F-57DB-45B3-A96D-9C593D92A0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A5C87-C022-4F15-AD9E-883CD80931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636EB-AAF0-4058-8B9F-63E6759148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2CCE4-2729-4585-B004-72508FD810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FD9C3-1090-442A-A0AA-BBDE379228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784B5-8CE6-4D2B-B535-C0788BB58F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41488-DFC8-450A-B078-08BF43222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72102-2CE2-4DA8-8DA7-31B31E2AE7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30E79-BCDB-409B-BC46-2F71FA664F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93FFD-1C4D-4E40-8EF4-C423D2773F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25934-3AE2-49B8-B643-69AF53E076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7BB26-078E-4B9B-928A-AB0F7CFB6E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F3B30-7E9A-4BBF-BB91-A4837725F0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07BD5-F510-443E-9732-2FD80AAB1E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7357-70E1-46DE-B04A-920F73D9AB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528F2E-815A-4E3D-820C-34010BA170B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2744A6-FA29-4987-AB72-CA23277D36F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1066800"/>
            <a:ext cx="4114800" cy="2895600"/>
          </a:xfrm>
        </p:spPr>
        <p:txBody>
          <a:bodyPr/>
          <a:lstStyle/>
          <a:p>
            <a:pPr algn="r"/>
            <a:r>
              <a:rPr lang="en-US" sz="3600" b="1" dirty="0" smtClean="0"/>
              <a:t>Speed</a:t>
            </a:r>
          </a:p>
          <a:p>
            <a:pPr algn="r"/>
            <a:r>
              <a:rPr lang="en-US" sz="3600" b="1" dirty="0" smtClean="0"/>
              <a:t>Acceleration</a:t>
            </a:r>
          </a:p>
          <a:p>
            <a:pPr algn="r"/>
            <a:r>
              <a:rPr lang="en-US" sz="3600" b="1" dirty="0" smtClean="0"/>
              <a:t>Graphs</a:t>
            </a:r>
            <a:endParaRPr lang="en-US" sz="3600" b="1" dirty="0"/>
          </a:p>
        </p:txBody>
      </p:sp>
      <p:pic>
        <p:nvPicPr>
          <p:cNvPr id="52229" name="Picture 5" descr="http://fc08.deviantart.net/fs70/f/2010/015/0/3/running_wolf_animation_by_evalob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5410200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4549775"/>
            <a:ext cx="6816725" cy="1470025"/>
          </a:xfrm>
        </p:spPr>
        <p:txBody>
          <a:bodyPr/>
          <a:lstStyle/>
          <a:p>
            <a:r>
              <a:rPr lang="en-US" sz="6000" b="1" dirty="0" smtClean="0"/>
              <a:t>Describing Motion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  <p:bldP spid="522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6425" cy="1143000"/>
          </a:xfrm>
        </p:spPr>
        <p:txBody>
          <a:bodyPr/>
          <a:lstStyle/>
          <a:p>
            <a:pPr algn="ctr"/>
            <a:r>
              <a:rPr lang="en-US" sz="4400" b="1" dirty="0" smtClean="0"/>
              <a:t>Graphs: Distance versus time</a:t>
            </a:r>
            <a:endParaRPr lang="en-US" sz="4400" b="1" dirty="0"/>
          </a:p>
        </p:txBody>
      </p:sp>
      <p:pic>
        <p:nvPicPr>
          <p:cNvPr id="4" name="Picture 8" descr="gdt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4572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181600" y="2362200"/>
            <a:ext cx="3810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Moved at constant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lang="en-US" sz="3200" b="1" kern="0" baseline="0" dirty="0" smtClean="0">
                <a:latin typeface="+mn-lt"/>
              </a:rPr>
              <a:t>Stopped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Moved faster at a constant speed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6425" cy="1143000"/>
          </a:xfrm>
        </p:spPr>
        <p:txBody>
          <a:bodyPr/>
          <a:lstStyle/>
          <a:p>
            <a:pPr algn="ctr"/>
            <a:r>
              <a:rPr lang="en-US" sz="4400" b="1" dirty="0" smtClean="0"/>
              <a:t>Graphs: Distance versus time</a:t>
            </a:r>
            <a:endParaRPr lang="en-US" sz="4400" b="1" dirty="0"/>
          </a:p>
        </p:txBody>
      </p:sp>
      <p:pic>
        <p:nvPicPr>
          <p:cNvPr id="7" name="Picture 4" descr="Distance-time 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7086600" cy="5144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0" y="3352800"/>
            <a:ext cx="2543175" cy="1143000"/>
          </a:xfrm>
        </p:spPr>
        <p:txBody>
          <a:bodyPr/>
          <a:lstStyle/>
          <a:p>
            <a:r>
              <a:rPr lang="en-US" sz="4800" b="1" dirty="0"/>
              <a:t>Example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800600"/>
            <a:ext cx="8229600" cy="1752600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n-US" sz="3200" b="1" dirty="0"/>
              <a:t>Who won the race?</a:t>
            </a:r>
          </a:p>
          <a:p>
            <a:pPr algn="r">
              <a:lnSpc>
                <a:spcPct val="90000"/>
              </a:lnSpc>
            </a:pPr>
            <a:r>
              <a:rPr lang="en-US" sz="3200" b="1" dirty="0"/>
              <a:t>Who stopped for a rest?</a:t>
            </a:r>
          </a:p>
          <a:p>
            <a:pPr algn="r">
              <a:lnSpc>
                <a:spcPct val="90000"/>
              </a:lnSpc>
            </a:pPr>
            <a:r>
              <a:rPr lang="en-US" sz="3200" b="1" dirty="0"/>
              <a:t>How long did he stop for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pic>
        <p:nvPicPr>
          <p:cNvPr id="41988" name="Picture 4" descr="graph of three runn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5638800" cy="4408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0" y="3352800"/>
            <a:ext cx="2543175" cy="1143000"/>
          </a:xfrm>
        </p:spPr>
        <p:txBody>
          <a:bodyPr/>
          <a:lstStyle/>
          <a:p>
            <a:r>
              <a:rPr lang="en-US" sz="4800" b="1" dirty="0"/>
              <a:t>Example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5029200"/>
            <a:ext cx="82296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How long did Bob take to complete the race?</a:t>
            </a:r>
          </a:p>
          <a:p>
            <a:pPr algn="r">
              <a:lnSpc>
                <a:spcPct val="90000"/>
              </a:lnSpc>
            </a:pPr>
            <a:r>
              <a:rPr lang="en-US" sz="3200" b="1" dirty="0" smtClean="0"/>
              <a:t>Calculate Albert's average speed.</a:t>
            </a:r>
            <a:endParaRPr lang="en-US" sz="3200" b="1" dirty="0"/>
          </a:p>
        </p:txBody>
      </p:sp>
      <p:pic>
        <p:nvPicPr>
          <p:cNvPr id="41988" name="Picture 4" descr="graph of three runn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5638800" cy="4408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3886200" cy="1012825"/>
          </a:xfrm>
        </p:spPr>
        <p:txBody>
          <a:bodyPr/>
          <a:lstStyle/>
          <a:p>
            <a:r>
              <a:rPr lang="en-US" sz="4400" b="1" dirty="0" smtClean="0"/>
              <a:t>Acceleration</a:t>
            </a:r>
            <a:endParaRPr lang="en-US" sz="4400" b="1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600200"/>
            <a:ext cx="7924800" cy="1524000"/>
          </a:xfrm>
        </p:spPr>
        <p:txBody>
          <a:bodyPr/>
          <a:lstStyle/>
          <a:p>
            <a:r>
              <a:rPr lang="en-US" sz="3600" b="1" dirty="0" smtClean="0"/>
              <a:t>Change in speed per unit time</a:t>
            </a:r>
          </a:p>
          <a:p>
            <a:r>
              <a:rPr lang="en-US" sz="3600" b="1" dirty="0" smtClean="0"/>
              <a:t>Units: ms</a:t>
            </a:r>
            <a:r>
              <a:rPr lang="en-US" sz="3600" b="1" baseline="30000" dirty="0" smtClean="0"/>
              <a:t>-2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505200" y="4953000"/>
            <a:ext cx="533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 smtClean="0">
                <a:latin typeface="+mj-lt"/>
              </a:rPr>
              <a:t>Final speed – initial speed</a:t>
            </a:r>
            <a:endParaRPr lang="en-US" altLang="zh-CN" sz="3600" b="1" dirty="0">
              <a:latin typeface="+mj-lt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505200" y="5638800"/>
            <a:ext cx="50292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48200" y="5754469"/>
            <a:ext cx="32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+mj-lt"/>
              </a:rPr>
              <a:t>time taken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04800" y="4953000"/>
            <a:ext cx="39624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Acceleration =</a:t>
            </a:r>
          </a:p>
        </p:txBody>
      </p:sp>
      <p:pic>
        <p:nvPicPr>
          <p:cNvPr id="80898" name="Picture 2" descr="http://fc08.deviantart.net/fs70/f/2010/199/d/5/Horse_run_animation_practice_by_SUNgoddessOKAM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0"/>
            <a:ext cx="5715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600200" y="3392269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 err="1" smtClean="0">
                <a:latin typeface="+mj-lt"/>
              </a:rPr>
              <a:t>v</a:t>
            </a:r>
            <a:r>
              <a:rPr lang="en-US" altLang="zh-CN" sz="3600" b="1" baseline="-25000" dirty="0" err="1" smtClean="0">
                <a:latin typeface="+mj-lt"/>
              </a:rPr>
              <a:t>f</a:t>
            </a:r>
            <a:r>
              <a:rPr lang="en-US" altLang="zh-CN" sz="3600" b="1" dirty="0" smtClean="0">
                <a:latin typeface="+mj-lt"/>
              </a:rPr>
              <a:t> – v</a:t>
            </a:r>
            <a:r>
              <a:rPr lang="en-US" altLang="zh-CN" sz="3600" b="1" baseline="-25000" dirty="0" smtClean="0">
                <a:latin typeface="+mj-lt"/>
              </a:rPr>
              <a:t>i</a:t>
            </a:r>
            <a:endParaRPr lang="en-US" altLang="zh-CN" sz="3600" b="1" baseline="-25000" dirty="0">
              <a:latin typeface="+mj-lt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1615440" y="4038600"/>
            <a:ext cx="128016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133600" y="3962400"/>
            <a:ext cx="60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 smtClean="0">
                <a:latin typeface="+mj-lt"/>
              </a:rPr>
              <a:t>t</a:t>
            </a:r>
            <a:endParaRPr lang="en-US" altLang="zh-CN" sz="3600" b="1" dirty="0">
              <a:latin typeface="+mj-lt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685800" y="3352800"/>
            <a:ext cx="10668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 uiExpand="1" build="p"/>
      <p:bldP spid="8" grpId="0" uiExpand="1"/>
      <p:bldP spid="9" grpId="0" uiExpand="1" animBg="1"/>
      <p:bldP spid="10" grpId="0"/>
      <p:bldP spid="11" grpId="0" uiExpand="1"/>
      <p:bldP spid="12" grpId="0"/>
      <p:bldP spid="13" grpId="0" animBg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562975" cy="808038"/>
          </a:xfrm>
        </p:spPr>
        <p:txBody>
          <a:bodyPr/>
          <a:lstStyle/>
          <a:p>
            <a:pPr algn="ctr"/>
            <a:r>
              <a:rPr lang="en-US" sz="4400" b="1" dirty="0" smtClean="0"/>
              <a:t>Graphs: Speed versus time</a:t>
            </a:r>
            <a:endParaRPr lang="en-US" sz="4400" b="1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447800"/>
            <a:ext cx="3581400" cy="2209800"/>
          </a:xfrm>
        </p:spPr>
        <p:txBody>
          <a:bodyPr/>
          <a:lstStyle/>
          <a:p>
            <a:r>
              <a:rPr lang="en-US" sz="3200" b="1" dirty="0" smtClean="0"/>
              <a:t>The slope of the graph tells us the acceleration of the object.</a:t>
            </a:r>
          </a:p>
          <a:p>
            <a:endParaRPr lang="en-US" sz="3200" b="1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l="5999" r="5999"/>
          <a:stretch>
            <a:fillRect/>
          </a:stretch>
        </p:blipFill>
        <p:spPr>
          <a:xfrm>
            <a:off x="4038600" y="1447800"/>
            <a:ext cx="4847334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373380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area under the graph tells us the distance traveled by the object.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562975" cy="808038"/>
          </a:xfrm>
        </p:spPr>
        <p:txBody>
          <a:bodyPr/>
          <a:lstStyle/>
          <a:p>
            <a:pPr algn="ctr"/>
            <a:r>
              <a:rPr lang="en-US" sz="4400" b="1" dirty="0" smtClean="0"/>
              <a:t>Graphs: Speed versus time</a:t>
            </a:r>
            <a:endParaRPr lang="en-US" sz="4400" b="1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3581400" cy="2209800"/>
          </a:xfrm>
        </p:spPr>
        <p:txBody>
          <a:bodyPr/>
          <a:lstStyle/>
          <a:p>
            <a:r>
              <a:rPr lang="en-US" sz="3200" b="1" dirty="0" smtClean="0"/>
              <a:t>The object is moving at constant speed.</a:t>
            </a:r>
          </a:p>
          <a:p>
            <a:endParaRPr lang="en-US" sz="3200" b="1" dirty="0"/>
          </a:p>
        </p:txBody>
      </p:sp>
      <p:pic>
        <p:nvPicPr>
          <p:cNvPr id="6" name="Picture 8" descr="speed time graph: constant spe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76400"/>
            <a:ext cx="42672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9" descr="distance time 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038600"/>
            <a:ext cx="20574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562975" cy="808038"/>
          </a:xfrm>
        </p:spPr>
        <p:txBody>
          <a:bodyPr/>
          <a:lstStyle/>
          <a:p>
            <a:pPr algn="ctr"/>
            <a:r>
              <a:rPr lang="en-US" sz="4400" b="1" dirty="0" smtClean="0"/>
              <a:t>Graphs: Speed versus time</a:t>
            </a:r>
            <a:endParaRPr lang="en-US" sz="4400" b="1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3581400" cy="2590800"/>
          </a:xfrm>
        </p:spPr>
        <p:txBody>
          <a:bodyPr/>
          <a:lstStyle/>
          <a:p>
            <a:r>
              <a:rPr lang="en-US" sz="3200" b="1" dirty="0" smtClean="0"/>
              <a:t>The object is moving at increasing speed.</a:t>
            </a:r>
          </a:p>
          <a:p>
            <a:r>
              <a:rPr lang="en-US" sz="3200" b="1" dirty="0" smtClean="0"/>
              <a:t>The acceleration is constant.</a:t>
            </a:r>
          </a:p>
          <a:p>
            <a:endParaRPr lang="en-US" sz="3200" b="1" dirty="0"/>
          </a:p>
        </p:txBody>
      </p:sp>
      <p:pic>
        <p:nvPicPr>
          <p:cNvPr id="7" name="Picture 8" descr="speed time graph: accele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00"/>
            <a:ext cx="43434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gdt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267200"/>
            <a:ext cx="2209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562975" cy="808038"/>
          </a:xfrm>
        </p:spPr>
        <p:txBody>
          <a:bodyPr/>
          <a:lstStyle/>
          <a:p>
            <a:pPr algn="ctr"/>
            <a:r>
              <a:rPr lang="en-US" sz="4400" b="1" dirty="0" smtClean="0"/>
              <a:t>Graphs: Speed versus time</a:t>
            </a:r>
            <a:endParaRPr lang="en-US" sz="4400" b="1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3581400" cy="2590800"/>
          </a:xfrm>
        </p:spPr>
        <p:txBody>
          <a:bodyPr/>
          <a:lstStyle/>
          <a:p>
            <a:r>
              <a:rPr lang="en-US" sz="3200" b="1" dirty="0" smtClean="0"/>
              <a:t>The object is moving at decreasing speed.</a:t>
            </a:r>
          </a:p>
          <a:p>
            <a:r>
              <a:rPr lang="en-US" sz="3200" b="1" dirty="0" smtClean="0"/>
              <a:t>The deceleration is constant.</a:t>
            </a:r>
          </a:p>
          <a:p>
            <a:endParaRPr lang="en-US" sz="3200" b="1" dirty="0"/>
          </a:p>
        </p:txBody>
      </p:sp>
      <p:pic>
        <p:nvPicPr>
          <p:cNvPr id="6" name="Picture 8" descr="speed time graph: accele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43434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fc08.deviantart.net/fs70/f/2010/199/d/5/Horse_run_animation_practice_by_SUNgoddessOKAM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657600"/>
            <a:ext cx="28194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562975" cy="808038"/>
          </a:xfrm>
        </p:spPr>
        <p:txBody>
          <a:bodyPr/>
          <a:lstStyle/>
          <a:p>
            <a:pPr algn="ctr"/>
            <a:r>
              <a:rPr lang="en-US" sz="4400" b="1" dirty="0" smtClean="0"/>
              <a:t>Graphs: Speed versus time</a:t>
            </a:r>
            <a:endParaRPr lang="en-US" sz="4400" b="1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3886200" cy="3657600"/>
          </a:xfrm>
        </p:spPr>
        <p:txBody>
          <a:bodyPr/>
          <a:lstStyle/>
          <a:p>
            <a:r>
              <a:rPr lang="en-US" sz="3200" b="1" dirty="0" smtClean="0"/>
              <a:t>Both objects reach the same maximum speed.</a:t>
            </a:r>
          </a:p>
          <a:p>
            <a:r>
              <a:rPr lang="en-US" sz="3200" b="1" dirty="0" smtClean="0"/>
              <a:t>Yellow shows greater acceleration than blue.</a:t>
            </a:r>
          </a:p>
          <a:p>
            <a:endParaRPr lang="en-US" sz="3200" b="1" dirty="0"/>
          </a:p>
        </p:txBody>
      </p:sp>
      <p:pic>
        <p:nvPicPr>
          <p:cNvPr id="8" name="Picture 2" descr="http://fc08.deviantart.net/fs70/f/2010/199/d/5/Horse_run_animation_practice_by_SUNgoddessOKAM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962400"/>
            <a:ext cx="2667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speed time graph: acceler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76400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990600"/>
            <a:ext cx="6400800" cy="2003425"/>
          </a:xfrm>
        </p:spPr>
        <p:txBody>
          <a:bodyPr/>
          <a:lstStyle/>
          <a:p>
            <a:r>
              <a:rPr lang="en-US" sz="4000" b="1" dirty="0" smtClean="0"/>
              <a:t>What quantities are necessary when describing motion?</a:t>
            </a:r>
            <a:endParaRPr lang="en-US" sz="4000" b="1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038600"/>
            <a:ext cx="7313612" cy="1447800"/>
          </a:xfrm>
        </p:spPr>
        <p:txBody>
          <a:bodyPr/>
          <a:lstStyle/>
          <a:p>
            <a:r>
              <a:rPr lang="en-US" sz="3600" b="1" dirty="0" smtClean="0"/>
              <a:t>Distance traveled</a:t>
            </a:r>
          </a:p>
          <a:p>
            <a:r>
              <a:rPr lang="en-US" sz="3600" b="1" dirty="0" smtClean="0"/>
              <a:t>Time taken</a:t>
            </a:r>
            <a:endParaRPr lang="en-US" sz="3600" b="1" dirty="0"/>
          </a:p>
        </p:txBody>
      </p:sp>
      <p:pic>
        <p:nvPicPr>
          <p:cNvPr id="6" name="Picture 5" descr="http://fc08.deviantart.net/fs70/f/2010/015/0/3/running_wolf_animation_by_evalob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914400"/>
            <a:ext cx="24384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562975" cy="808038"/>
          </a:xfrm>
        </p:spPr>
        <p:txBody>
          <a:bodyPr/>
          <a:lstStyle/>
          <a:p>
            <a:pPr algn="ctr"/>
            <a:r>
              <a:rPr lang="en-US" sz="4400" b="1" dirty="0" smtClean="0"/>
              <a:t>Graphs: Speed versus time</a:t>
            </a:r>
            <a:endParaRPr lang="en-US" sz="4400" b="1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105400"/>
            <a:ext cx="8610600" cy="1371600"/>
          </a:xfrm>
        </p:spPr>
        <p:txBody>
          <a:bodyPr/>
          <a:lstStyle/>
          <a:p>
            <a:r>
              <a:rPr lang="en-US" sz="3200" b="1" dirty="0" smtClean="0"/>
              <a:t>What is the acceleration of this object?</a:t>
            </a:r>
          </a:p>
          <a:p>
            <a:r>
              <a:rPr lang="en-US" sz="3200" b="1" dirty="0" smtClean="0"/>
              <a:t>How far has it traveled in 20 s?</a:t>
            </a:r>
          </a:p>
          <a:p>
            <a:endParaRPr lang="en-US" sz="3200" b="1" dirty="0"/>
          </a:p>
        </p:txBody>
      </p:sp>
      <p:pic>
        <p:nvPicPr>
          <p:cNvPr id="6" name="Picture 8" descr="speed time graph of changing spe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33528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0" descr="speed time graph of changing speed showing areas to find dist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371600"/>
            <a:ext cx="33528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562975" cy="808038"/>
          </a:xfrm>
        </p:spPr>
        <p:txBody>
          <a:bodyPr/>
          <a:lstStyle/>
          <a:p>
            <a:pPr algn="ctr"/>
            <a:r>
              <a:rPr lang="en-US" sz="4400" b="1" dirty="0" smtClean="0"/>
              <a:t>Graphs: Speed versus time</a:t>
            </a:r>
            <a:endParaRPr lang="en-US" sz="4400" b="1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2057400"/>
            <a:ext cx="4038600" cy="3048000"/>
          </a:xfrm>
        </p:spPr>
        <p:txBody>
          <a:bodyPr/>
          <a:lstStyle/>
          <a:p>
            <a:r>
              <a:rPr lang="en-US" sz="3200" b="1" dirty="0" smtClean="0"/>
              <a:t>What is the acceleration of each object?</a:t>
            </a:r>
          </a:p>
          <a:p>
            <a:r>
              <a:rPr lang="en-US" sz="3200" b="1" dirty="0" smtClean="0"/>
              <a:t>Which has traveled a greater distance?</a:t>
            </a:r>
          </a:p>
          <a:p>
            <a:endParaRPr lang="en-US" sz="3200" b="1" dirty="0"/>
          </a:p>
        </p:txBody>
      </p:sp>
      <p:pic>
        <p:nvPicPr>
          <p:cNvPr id="7" name="Picture 8" descr="speed time graphs and decele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41148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715375" cy="1143000"/>
          </a:xfrm>
        </p:spPr>
        <p:txBody>
          <a:bodyPr/>
          <a:lstStyle/>
          <a:p>
            <a:r>
              <a:rPr lang="en-US" sz="4400" b="1" dirty="0"/>
              <a:t>Speed and Acceleration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752600"/>
            <a:ext cx="33528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b="1" dirty="0" smtClean="0"/>
              <a:t>	On which part of the journey is the bus</a:t>
            </a:r>
            <a:endParaRPr lang="en-US" sz="3200" b="1" dirty="0"/>
          </a:p>
          <a:p>
            <a:r>
              <a:rPr lang="en-US" sz="3200" b="1" dirty="0" smtClean="0"/>
              <a:t>accelerating? </a:t>
            </a:r>
            <a:endParaRPr lang="en-US" sz="3200" b="1" dirty="0"/>
          </a:p>
          <a:p>
            <a:r>
              <a:rPr lang="en-US" sz="3200" b="1" dirty="0" smtClean="0"/>
              <a:t>decelerating? </a:t>
            </a:r>
            <a:endParaRPr lang="en-US" sz="3200" b="1" dirty="0"/>
          </a:p>
          <a:p>
            <a:r>
              <a:rPr lang="en-US" sz="3200" b="1" dirty="0"/>
              <a:t>steady </a:t>
            </a:r>
            <a:r>
              <a:rPr lang="en-US" sz="3200" b="1" dirty="0" smtClean="0"/>
              <a:t>speed? </a:t>
            </a:r>
            <a:endParaRPr lang="en-US" sz="3200" b="1" dirty="0"/>
          </a:p>
          <a:p>
            <a:r>
              <a:rPr lang="en-US" sz="3200" b="1" dirty="0" smtClean="0"/>
              <a:t>stationary? </a:t>
            </a:r>
            <a:endParaRPr lang="en-US" sz="3200" b="1" dirty="0"/>
          </a:p>
          <a:p>
            <a:pPr>
              <a:buFont typeface="Wingdings" pitchFamily="2" charset="2"/>
              <a:buNone/>
            </a:pPr>
            <a:endParaRPr lang="en-US" sz="2200" dirty="0"/>
          </a:p>
        </p:txBody>
      </p:sp>
      <p:pic>
        <p:nvPicPr>
          <p:cNvPr id="48136" name="Picture 8" descr="graph of bus jour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5334000" cy="387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639175" cy="1143000"/>
          </a:xfrm>
        </p:spPr>
        <p:txBody>
          <a:bodyPr/>
          <a:lstStyle/>
          <a:p>
            <a:r>
              <a:rPr lang="en-US" sz="4000" b="1" dirty="0"/>
              <a:t>Speed-time graph and acceleration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1752600"/>
            <a:ext cx="3581400" cy="4572000"/>
          </a:xfrm>
        </p:spPr>
        <p:txBody>
          <a:bodyPr/>
          <a:lstStyle/>
          <a:p>
            <a:r>
              <a:rPr lang="en-US" b="1" dirty="0"/>
              <a:t>During which part of the journey was the bus moving fastest?</a:t>
            </a:r>
          </a:p>
          <a:p>
            <a:r>
              <a:rPr lang="en-US" b="1" dirty="0"/>
              <a:t>During which part of the journey did the bus have greatest acceleration?</a:t>
            </a:r>
          </a:p>
          <a:p>
            <a:r>
              <a:rPr lang="en-US" b="1" dirty="0"/>
              <a:t>Calculate the acceleration between D and E.</a:t>
            </a:r>
          </a:p>
        </p:txBody>
      </p:sp>
      <p:pic>
        <p:nvPicPr>
          <p:cNvPr id="50183" name="Picture 7" descr="graph of bus jour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5334000" cy="387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0" y="457200"/>
            <a:ext cx="1752600" cy="1012825"/>
          </a:xfrm>
        </p:spPr>
        <p:txBody>
          <a:bodyPr/>
          <a:lstStyle/>
          <a:p>
            <a:r>
              <a:rPr lang="en-US" sz="4400" b="1" dirty="0" smtClean="0"/>
              <a:t>Speed</a:t>
            </a:r>
            <a:endParaRPr lang="en-US" sz="4400" b="1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1600200"/>
            <a:ext cx="4648200" cy="3200400"/>
          </a:xfrm>
        </p:spPr>
        <p:txBody>
          <a:bodyPr/>
          <a:lstStyle/>
          <a:p>
            <a:r>
              <a:rPr lang="en-US" sz="3600" b="1" dirty="0" smtClean="0"/>
              <a:t>Distance moved per unit time</a:t>
            </a:r>
          </a:p>
          <a:p>
            <a:r>
              <a:rPr lang="en-US" sz="3600" b="1" dirty="0" smtClean="0"/>
              <a:t>Units: ms</a:t>
            </a:r>
            <a:r>
              <a:rPr lang="en-US" sz="3600" b="1" baseline="30000" dirty="0" smtClean="0"/>
              <a:t>-1</a:t>
            </a:r>
            <a:r>
              <a:rPr lang="en-US" sz="3600" b="1" dirty="0" smtClean="0"/>
              <a:t>, kph, cms</a:t>
            </a:r>
            <a:r>
              <a:rPr lang="en-US" sz="3600" b="1" baseline="30000" dirty="0" smtClean="0"/>
              <a:t>-1</a:t>
            </a:r>
          </a:p>
        </p:txBody>
      </p:sp>
      <p:pic>
        <p:nvPicPr>
          <p:cNvPr id="79874" name="Picture 2" descr="http://fc04.deviantart.net/fs70/f/2010/174/b/4/_ANIMATION__Rena_Run_Cycle_by_HinaUch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3842017" cy="3101765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657600" y="4419600"/>
            <a:ext cx="373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+mj-lt"/>
              </a:rPr>
              <a:t>distance moved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505200" y="5105400"/>
            <a:ext cx="347472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114800" y="5221069"/>
            <a:ext cx="32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+mj-lt"/>
              </a:rPr>
              <a:t>time taken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600200" y="4419600"/>
            <a:ext cx="19050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Speed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 uiExpand="1" build="p"/>
      <p:bldP spid="8" grpId="0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3657600"/>
            <a:ext cx="3962400" cy="1012825"/>
          </a:xfrm>
        </p:spPr>
        <p:txBody>
          <a:bodyPr/>
          <a:lstStyle/>
          <a:p>
            <a:r>
              <a:rPr lang="en-US" sz="4400" b="1" dirty="0" smtClean="0"/>
              <a:t>Examples</a:t>
            </a:r>
            <a:endParaRPr lang="en-US" sz="4400" b="1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953000"/>
            <a:ext cx="8305800" cy="1295400"/>
          </a:xfrm>
        </p:spPr>
        <p:txBody>
          <a:bodyPr/>
          <a:lstStyle/>
          <a:p>
            <a:r>
              <a:rPr lang="en-US" sz="3600" b="1" dirty="0" smtClean="0"/>
              <a:t>page 15 #3</a:t>
            </a:r>
          </a:p>
          <a:p>
            <a:r>
              <a:rPr lang="en-US" sz="3600" b="1" dirty="0" smtClean="0"/>
              <a:t>page 16 #6, #7</a:t>
            </a:r>
          </a:p>
          <a:p>
            <a:endParaRPr lang="en-US" sz="3600" b="1" baseline="30000" dirty="0"/>
          </a:p>
        </p:txBody>
      </p:sp>
      <p:pic>
        <p:nvPicPr>
          <p:cNvPr id="79874" name="Picture 2" descr="http://fc04.deviantart.net/fs70/f/2010/174/b/4/_ANIMATION__Rena_Run_Cycle_by_HinaUch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3842017" cy="3101765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05600" y="1066800"/>
            <a:ext cx="76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b="1" dirty="0" smtClean="0">
                <a:latin typeface="+mj-lt"/>
              </a:rPr>
              <a:t>s</a:t>
            </a:r>
            <a:endParaRPr lang="en-US" altLang="zh-CN" sz="6000" b="1" dirty="0">
              <a:latin typeface="+mj-lt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6324600" y="2057400"/>
            <a:ext cx="118872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705600" y="2173069"/>
            <a:ext cx="76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b="1" dirty="0" smtClean="0">
                <a:latin typeface="+mj-lt"/>
              </a:rPr>
              <a:t>t</a:t>
            </a:r>
            <a:endParaRPr lang="en-US" altLang="zh-CN" sz="6000" b="1" dirty="0">
              <a:latin typeface="+mj-lt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5181600" y="1524000"/>
            <a:ext cx="12954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 uiExpand="1" build="p"/>
      <p:bldP spid="8" grpId="0" uiExpand="1"/>
      <p:bldP spid="9" grpId="0" uiExpand="1" animBg="1"/>
      <p:bldP spid="10" grpId="0" uiExpand="1"/>
      <p:bldP spid="11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/>
              <a:t>Graphs: Distance versus time</a:t>
            </a:r>
            <a:endParaRPr lang="en-US" sz="4400" b="1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5334000"/>
            <a:ext cx="8078787" cy="1143000"/>
          </a:xfrm>
        </p:spPr>
        <p:txBody>
          <a:bodyPr/>
          <a:lstStyle/>
          <a:p>
            <a:r>
              <a:rPr lang="en-US" sz="3200" b="1" dirty="0" smtClean="0"/>
              <a:t>The slope of the graph tells us the speed of the object.</a:t>
            </a:r>
          </a:p>
          <a:p>
            <a:endParaRPr lang="en-US" sz="3200" b="1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28641" y="1524000"/>
            <a:ext cx="5362759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/>
              <a:t>Graphs: Distance versus time</a:t>
            </a:r>
            <a:endParaRPr lang="en-US" sz="4400" b="1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2590800"/>
            <a:ext cx="3581400" cy="2514600"/>
          </a:xfrm>
        </p:spPr>
        <p:txBody>
          <a:bodyPr/>
          <a:lstStyle/>
          <a:p>
            <a:r>
              <a:rPr lang="en-US" sz="3200" b="1" dirty="0" smtClean="0"/>
              <a:t>The slope of the graph tells us that  the object is not moving.</a:t>
            </a:r>
          </a:p>
          <a:p>
            <a:endParaRPr lang="en-US" sz="3200" b="1" dirty="0"/>
          </a:p>
        </p:txBody>
      </p:sp>
      <p:pic>
        <p:nvPicPr>
          <p:cNvPr id="5" name="Picture 8" descr="gd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7244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/>
              <a:t>Graphs: Distance versus time</a:t>
            </a:r>
            <a:endParaRPr lang="en-US" sz="4400" b="1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2590800"/>
            <a:ext cx="3581400" cy="2514600"/>
          </a:xfrm>
        </p:spPr>
        <p:txBody>
          <a:bodyPr/>
          <a:lstStyle/>
          <a:p>
            <a:r>
              <a:rPr lang="en-US" sz="3200" b="1" dirty="0" smtClean="0"/>
              <a:t>The slope of the graph tells us that  the object is moving at constant speed.</a:t>
            </a:r>
          </a:p>
          <a:p>
            <a:endParaRPr lang="en-US" sz="3200" b="1" dirty="0"/>
          </a:p>
        </p:txBody>
      </p:sp>
      <p:pic>
        <p:nvPicPr>
          <p:cNvPr id="6" name="Picture 8" descr="gd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/>
              <a:t>Graphs: Distance versus time</a:t>
            </a:r>
            <a:endParaRPr lang="en-US" sz="4400" b="1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2362200"/>
            <a:ext cx="3810000" cy="3657600"/>
          </a:xfrm>
        </p:spPr>
        <p:txBody>
          <a:bodyPr/>
          <a:lstStyle/>
          <a:p>
            <a:r>
              <a:rPr lang="en-US" sz="3200" b="1" dirty="0" smtClean="0"/>
              <a:t>The slopes of each graph tell us that  the yellow object is moving faster than the blue object.</a:t>
            </a:r>
          </a:p>
          <a:p>
            <a:endParaRPr lang="en-US" sz="3200" b="1" dirty="0"/>
          </a:p>
        </p:txBody>
      </p:sp>
      <p:pic>
        <p:nvPicPr>
          <p:cNvPr id="5" name="Picture 9" descr="gd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46482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/>
              <a:t>Graphs: Distance versus time</a:t>
            </a:r>
            <a:endParaRPr lang="en-US" sz="4400" b="1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2362200"/>
            <a:ext cx="3810000" cy="3657600"/>
          </a:xfrm>
        </p:spPr>
        <p:txBody>
          <a:bodyPr/>
          <a:lstStyle/>
          <a:p>
            <a:r>
              <a:rPr lang="en-US" sz="3200" b="1" dirty="0" smtClean="0"/>
              <a:t>The slopes of each tangent line on the graph tell us that  the object is moving faster.</a:t>
            </a:r>
          </a:p>
          <a:p>
            <a:endParaRPr lang="en-US" sz="3200" b="1" dirty="0"/>
          </a:p>
        </p:txBody>
      </p:sp>
      <p:pic>
        <p:nvPicPr>
          <p:cNvPr id="6" name="Picture 8" descr="gdt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4648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2084_slide">
  <a:themeElements>
    <a:clrScheme name="Office Theme 2">
      <a:dk1>
        <a:srgbClr val="333333"/>
      </a:dk1>
      <a:lt1>
        <a:srgbClr val="FFFFFF"/>
      </a:lt1>
      <a:dk2>
        <a:srgbClr val="669900"/>
      </a:dk2>
      <a:lt2>
        <a:srgbClr val="FFFFFF"/>
      </a:lt2>
      <a:accent1>
        <a:srgbClr val="51E865"/>
      </a:accent1>
      <a:accent2>
        <a:srgbClr val="A1E1FF"/>
      </a:accent2>
      <a:accent3>
        <a:srgbClr val="B8CAAA"/>
      </a:accent3>
      <a:accent4>
        <a:srgbClr val="DADADA"/>
      </a:accent4>
      <a:accent5>
        <a:srgbClr val="B3F2B8"/>
      </a:accent5>
      <a:accent6>
        <a:srgbClr val="91CCE7"/>
      </a:accent6>
      <a:hlink>
        <a:srgbClr val="EDF046"/>
      </a:hlink>
      <a:folHlink>
        <a:srgbClr val="ADE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9900"/>
        </a:dk2>
        <a:lt2>
          <a:srgbClr val="FFFFFF"/>
        </a:lt2>
        <a:accent1>
          <a:srgbClr val="98B858"/>
        </a:accent1>
        <a:accent2>
          <a:srgbClr val="91D60A"/>
        </a:accent2>
        <a:accent3>
          <a:srgbClr val="B8CAAA"/>
        </a:accent3>
        <a:accent4>
          <a:srgbClr val="DADADA"/>
        </a:accent4>
        <a:accent5>
          <a:srgbClr val="CAD8B4"/>
        </a:accent5>
        <a:accent6>
          <a:srgbClr val="83C208"/>
        </a:accent6>
        <a:hlink>
          <a:srgbClr val="D5FF84"/>
        </a:hlink>
        <a:folHlink>
          <a:srgbClr val="B7F53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9900"/>
        </a:dk2>
        <a:lt2>
          <a:srgbClr val="FFFFFF"/>
        </a:lt2>
        <a:accent1>
          <a:srgbClr val="51E865"/>
        </a:accent1>
        <a:accent2>
          <a:srgbClr val="A1E1FF"/>
        </a:accent2>
        <a:accent3>
          <a:srgbClr val="B8CAAA"/>
        </a:accent3>
        <a:accent4>
          <a:srgbClr val="DADADA"/>
        </a:accent4>
        <a:accent5>
          <a:srgbClr val="B3F2B8"/>
        </a:accent5>
        <a:accent6>
          <a:srgbClr val="91CCE7"/>
        </a:accent6>
        <a:hlink>
          <a:srgbClr val="EDF046"/>
        </a:hlink>
        <a:folHlink>
          <a:srgbClr val="ADEB3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9900"/>
        </a:dk2>
        <a:lt2>
          <a:srgbClr val="FFFFFF"/>
        </a:lt2>
        <a:accent1>
          <a:srgbClr val="FFC7C4"/>
        </a:accent1>
        <a:accent2>
          <a:srgbClr val="B7E854"/>
        </a:accent2>
        <a:accent3>
          <a:srgbClr val="B8CAAA"/>
        </a:accent3>
        <a:accent4>
          <a:srgbClr val="DADADA"/>
        </a:accent4>
        <a:accent5>
          <a:srgbClr val="FFE0DE"/>
        </a:accent5>
        <a:accent6>
          <a:srgbClr val="A6D24B"/>
        </a:accent6>
        <a:hlink>
          <a:srgbClr val="EDD5F5"/>
        </a:hlink>
        <a:folHlink>
          <a:srgbClr val="F7DE6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9900"/>
        </a:dk2>
        <a:lt2>
          <a:srgbClr val="FFFFFF"/>
        </a:lt2>
        <a:accent1>
          <a:srgbClr val="B1ED2F"/>
        </a:accent1>
        <a:accent2>
          <a:srgbClr val="FACD89"/>
        </a:accent2>
        <a:accent3>
          <a:srgbClr val="B8CAAA"/>
        </a:accent3>
        <a:accent4>
          <a:srgbClr val="DADADA"/>
        </a:accent4>
        <a:accent5>
          <a:srgbClr val="D5F4AD"/>
        </a:accent5>
        <a:accent6>
          <a:srgbClr val="E3BA7C"/>
        </a:accent6>
        <a:hlink>
          <a:srgbClr val="C4D9FF"/>
        </a:hlink>
        <a:folHlink>
          <a:srgbClr val="FFD1E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8B858"/>
        </a:accent1>
        <a:accent2>
          <a:srgbClr val="91D60A"/>
        </a:accent2>
        <a:accent3>
          <a:srgbClr val="FFFFFF"/>
        </a:accent3>
        <a:accent4>
          <a:srgbClr val="000000"/>
        </a:accent4>
        <a:accent5>
          <a:srgbClr val="CAD8B4"/>
        </a:accent5>
        <a:accent6>
          <a:srgbClr val="83C208"/>
        </a:accent6>
        <a:hlink>
          <a:srgbClr val="D5FF84"/>
        </a:hlink>
        <a:folHlink>
          <a:srgbClr val="B7F5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1E865"/>
        </a:accent1>
        <a:accent2>
          <a:srgbClr val="A1E1FF"/>
        </a:accent2>
        <a:accent3>
          <a:srgbClr val="FFFFFF"/>
        </a:accent3>
        <a:accent4>
          <a:srgbClr val="000000"/>
        </a:accent4>
        <a:accent5>
          <a:srgbClr val="B3F2B8"/>
        </a:accent5>
        <a:accent6>
          <a:srgbClr val="91CCE7"/>
        </a:accent6>
        <a:hlink>
          <a:srgbClr val="EDF046"/>
        </a:hlink>
        <a:folHlink>
          <a:srgbClr val="ADEB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7C4"/>
        </a:accent1>
        <a:accent2>
          <a:srgbClr val="B7E854"/>
        </a:accent2>
        <a:accent3>
          <a:srgbClr val="FFFFFF"/>
        </a:accent3>
        <a:accent4>
          <a:srgbClr val="000000"/>
        </a:accent4>
        <a:accent5>
          <a:srgbClr val="FFE0DE"/>
        </a:accent5>
        <a:accent6>
          <a:srgbClr val="A6D24B"/>
        </a:accent6>
        <a:hlink>
          <a:srgbClr val="EDD5F5"/>
        </a:hlink>
        <a:folHlink>
          <a:srgbClr val="F7DE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1ED2F"/>
        </a:accent1>
        <a:accent2>
          <a:srgbClr val="FACD89"/>
        </a:accent2>
        <a:accent3>
          <a:srgbClr val="FFFFFF"/>
        </a:accent3>
        <a:accent4>
          <a:srgbClr val="000000"/>
        </a:accent4>
        <a:accent5>
          <a:srgbClr val="D5F4AD"/>
        </a:accent5>
        <a:accent6>
          <a:srgbClr val="E3BA7C"/>
        </a:accent6>
        <a:hlink>
          <a:srgbClr val="C4D9FF"/>
        </a:hlink>
        <a:folHlink>
          <a:srgbClr val="FFD1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669900"/>
      </a:dk2>
      <a:lt2>
        <a:srgbClr val="FFFFFF"/>
      </a:lt2>
      <a:accent1>
        <a:srgbClr val="51E865"/>
      </a:accent1>
      <a:accent2>
        <a:srgbClr val="A1E1FF"/>
      </a:accent2>
      <a:accent3>
        <a:srgbClr val="B8CAAA"/>
      </a:accent3>
      <a:accent4>
        <a:srgbClr val="DADADA"/>
      </a:accent4>
      <a:accent5>
        <a:srgbClr val="B3F2B8"/>
      </a:accent5>
      <a:accent6>
        <a:srgbClr val="91CCE7"/>
      </a:accent6>
      <a:hlink>
        <a:srgbClr val="EDF046"/>
      </a:hlink>
      <a:folHlink>
        <a:srgbClr val="ADE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669900"/>
        </a:dk2>
        <a:lt2>
          <a:srgbClr val="FFFFFF"/>
        </a:lt2>
        <a:accent1>
          <a:srgbClr val="98B858"/>
        </a:accent1>
        <a:accent2>
          <a:srgbClr val="91D60A"/>
        </a:accent2>
        <a:accent3>
          <a:srgbClr val="B8CAAA"/>
        </a:accent3>
        <a:accent4>
          <a:srgbClr val="DADADA"/>
        </a:accent4>
        <a:accent5>
          <a:srgbClr val="CAD8B4"/>
        </a:accent5>
        <a:accent6>
          <a:srgbClr val="83C208"/>
        </a:accent6>
        <a:hlink>
          <a:srgbClr val="D5FF84"/>
        </a:hlink>
        <a:folHlink>
          <a:srgbClr val="B7F53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669900"/>
        </a:dk2>
        <a:lt2>
          <a:srgbClr val="FFFFFF"/>
        </a:lt2>
        <a:accent1>
          <a:srgbClr val="51E865"/>
        </a:accent1>
        <a:accent2>
          <a:srgbClr val="A1E1FF"/>
        </a:accent2>
        <a:accent3>
          <a:srgbClr val="B8CAAA"/>
        </a:accent3>
        <a:accent4>
          <a:srgbClr val="DADADA"/>
        </a:accent4>
        <a:accent5>
          <a:srgbClr val="B3F2B8"/>
        </a:accent5>
        <a:accent6>
          <a:srgbClr val="91CCE7"/>
        </a:accent6>
        <a:hlink>
          <a:srgbClr val="EDF046"/>
        </a:hlink>
        <a:folHlink>
          <a:srgbClr val="ADEB3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669900"/>
        </a:dk2>
        <a:lt2>
          <a:srgbClr val="FFFFFF"/>
        </a:lt2>
        <a:accent1>
          <a:srgbClr val="FFC7C4"/>
        </a:accent1>
        <a:accent2>
          <a:srgbClr val="B7E854"/>
        </a:accent2>
        <a:accent3>
          <a:srgbClr val="B8CAAA"/>
        </a:accent3>
        <a:accent4>
          <a:srgbClr val="DADADA"/>
        </a:accent4>
        <a:accent5>
          <a:srgbClr val="FFE0DE"/>
        </a:accent5>
        <a:accent6>
          <a:srgbClr val="A6D24B"/>
        </a:accent6>
        <a:hlink>
          <a:srgbClr val="EDD5F5"/>
        </a:hlink>
        <a:folHlink>
          <a:srgbClr val="F7DE6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669900"/>
        </a:dk2>
        <a:lt2>
          <a:srgbClr val="FFFFFF"/>
        </a:lt2>
        <a:accent1>
          <a:srgbClr val="B1ED2F"/>
        </a:accent1>
        <a:accent2>
          <a:srgbClr val="FACD89"/>
        </a:accent2>
        <a:accent3>
          <a:srgbClr val="B8CAAA"/>
        </a:accent3>
        <a:accent4>
          <a:srgbClr val="DADADA"/>
        </a:accent4>
        <a:accent5>
          <a:srgbClr val="D5F4AD"/>
        </a:accent5>
        <a:accent6>
          <a:srgbClr val="E3BA7C"/>
        </a:accent6>
        <a:hlink>
          <a:srgbClr val="C4D9FF"/>
        </a:hlink>
        <a:folHlink>
          <a:srgbClr val="FFD1E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8B858"/>
        </a:accent1>
        <a:accent2>
          <a:srgbClr val="91D60A"/>
        </a:accent2>
        <a:accent3>
          <a:srgbClr val="FFFFFF"/>
        </a:accent3>
        <a:accent4>
          <a:srgbClr val="000000"/>
        </a:accent4>
        <a:accent5>
          <a:srgbClr val="CAD8B4"/>
        </a:accent5>
        <a:accent6>
          <a:srgbClr val="83C208"/>
        </a:accent6>
        <a:hlink>
          <a:srgbClr val="D5FF84"/>
        </a:hlink>
        <a:folHlink>
          <a:srgbClr val="B7F5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1E865"/>
        </a:accent1>
        <a:accent2>
          <a:srgbClr val="A1E1FF"/>
        </a:accent2>
        <a:accent3>
          <a:srgbClr val="FFFFFF"/>
        </a:accent3>
        <a:accent4>
          <a:srgbClr val="000000"/>
        </a:accent4>
        <a:accent5>
          <a:srgbClr val="B3F2B8"/>
        </a:accent5>
        <a:accent6>
          <a:srgbClr val="91CCE7"/>
        </a:accent6>
        <a:hlink>
          <a:srgbClr val="EDF046"/>
        </a:hlink>
        <a:folHlink>
          <a:srgbClr val="ADEB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7C4"/>
        </a:accent1>
        <a:accent2>
          <a:srgbClr val="B7E854"/>
        </a:accent2>
        <a:accent3>
          <a:srgbClr val="FFFFFF"/>
        </a:accent3>
        <a:accent4>
          <a:srgbClr val="000000"/>
        </a:accent4>
        <a:accent5>
          <a:srgbClr val="FFE0DE"/>
        </a:accent5>
        <a:accent6>
          <a:srgbClr val="A6D24B"/>
        </a:accent6>
        <a:hlink>
          <a:srgbClr val="EDD5F5"/>
        </a:hlink>
        <a:folHlink>
          <a:srgbClr val="F7DE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1ED2F"/>
        </a:accent1>
        <a:accent2>
          <a:srgbClr val="FACD89"/>
        </a:accent2>
        <a:accent3>
          <a:srgbClr val="FFFFFF"/>
        </a:accent3>
        <a:accent4>
          <a:srgbClr val="000000"/>
        </a:accent4>
        <a:accent5>
          <a:srgbClr val="D5F4AD"/>
        </a:accent5>
        <a:accent6>
          <a:srgbClr val="E3BA7C"/>
        </a:accent6>
        <a:hlink>
          <a:srgbClr val="C4D9FF"/>
        </a:hlink>
        <a:folHlink>
          <a:srgbClr val="FFD1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ind_2084_slide</Template>
  <TotalTime>109</TotalTime>
  <Words>421</Words>
  <Application>Microsoft Office PowerPoint</Application>
  <PresentationFormat>On-screen Show (4:3)</PresentationFormat>
  <Paragraphs>80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ind_2084_slide</vt:lpstr>
      <vt:lpstr>1_Default Design</vt:lpstr>
      <vt:lpstr>Describing Motion</vt:lpstr>
      <vt:lpstr>What quantities are necessary when describing motion?</vt:lpstr>
      <vt:lpstr>Speed</vt:lpstr>
      <vt:lpstr>Examples</vt:lpstr>
      <vt:lpstr>Graphs: Distance versus time</vt:lpstr>
      <vt:lpstr>Graphs: Distance versus time</vt:lpstr>
      <vt:lpstr>Graphs: Distance versus time</vt:lpstr>
      <vt:lpstr>Graphs: Distance versus time</vt:lpstr>
      <vt:lpstr>Graphs: Distance versus time</vt:lpstr>
      <vt:lpstr>Graphs: Distance versus time</vt:lpstr>
      <vt:lpstr>Graphs: Distance versus time</vt:lpstr>
      <vt:lpstr>Example</vt:lpstr>
      <vt:lpstr>Example</vt:lpstr>
      <vt:lpstr>Acceleration</vt:lpstr>
      <vt:lpstr>Graphs: Speed versus time</vt:lpstr>
      <vt:lpstr>Graphs: Speed versus time</vt:lpstr>
      <vt:lpstr>Graphs: Speed versus time</vt:lpstr>
      <vt:lpstr>Graphs: Speed versus time</vt:lpstr>
      <vt:lpstr>Graphs: Speed versus time</vt:lpstr>
      <vt:lpstr>Graphs: Speed versus time</vt:lpstr>
      <vt:lpstr>Graphs: Speed versus time</vt:lpstr>
      <vt:lpstr>Speed and Acceleration</vt:lpstr>
      <vt:lpstr>Speed-time graph and acceleration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Motion</dc:title>
  <dc:creator>Lastimoza-Asensi</dc:creator>
  <cp:lastModifiedBy>Maridith</cp:lastModifiedBy>
  <cp:revision>12</cp:revision>
  <dcterms:created xsi:type="dcterms:W3CDTF">2011-10-07T02:27:15Z</dcterms:created>
  <dcterms:modified xsi:type="dcterms:W3CDTF">2011-10-13T17:11:25Z</dcterms:modified>
</cp:coreProperties>
</file>