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3" r:id="rId16"/>
    <p:sldId id="270" r:id="rId17"/>
    <p:sldId id="271" r:id="rId18"/>
    <p:sldId id="272" r:id="rId19"/>
  </p:sldIdLst>
  <p:sldSz cx="9144000" cy="6858000" type="screen4x3"/>
  <p:notesSz cx="6808788" cy="98234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6CD16F6-4F24-4CD9-8660-EEF8477DE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80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C1F80A5-AA94-464A-B5B8-C1B520388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10459-681B-4DBA-B9FF-7734B2AAA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C8C14-CFE3-479E-8BFC-0786E47C3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4FD8-4CB1-464D-9772-0E04EC301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5B6B-7C04-4CA7-8ED0-A577BBEACD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CED2C-161A-425A-86C5-47F533276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52B2-5946-4A51-8AFD-85183E485D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8C169-03C4-45E7-890A-31DACB598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1A45-9D65-43DF-8E94-8FC8CB2EF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96DA228-40B0-4967-A8D2-95C811CFD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D6B6503-6A1A-4AD2-B648-D2C8D9444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F15589-F907-438A-BAC2-CAB4F736F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owStuffWorks%20Videos%20Electricity%20and%20Magnetism%20%20Current%20Electricity.wm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IGCSE%20Physics\slides%20IGCSE%20Physics\Electric%20Charge\Static%20Electricity%20-%20Van%20de%20Graaff%20Generator%20-%20YouTube2_WMV%20V9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4572000"/>
            <a:ext cx="5723468" cy="10660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Electric Charge</a:t>
            </a:r>
            <a:endParaRPr lang="en-US" sz="6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124200"/>
            <a:ext cx="3429000" cy="2590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3900" b="1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108" y="1190625"/>
            <a:ext cx="3931092" cy="345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50115"/>
            <a:ext cx="6965245" cy="1202485"/>
          </a:xfrm>
        </p:spPr>
        <p:txBody>
          <a:bodyPr/>
          <a:lstStyle/>
          <a:p>
            <a:r>
              <a:rPr lang="en-US" dirty="0" smtClean="0"/>
              <a:t>Attraction and Repulsion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738257"/>
            <a:ext cx="3733800" cy="12335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Unlike charges attract</a:t>
            </a:r>
            <a:endParaRPr lang="en-US" sz="3600" dirty="0"/>
          </a:p>
        </p:txBody>
      </p:sp>
      <p:pic>
        <p:nvPicPr>
          <p:cNvPr id="7169" name="Picture 1" descr="Opposites Attrac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76400"/>
            <a:ext cx="3200400" cy="246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www.stmary.ws/highschool/physics/home/notes/electricity/staticelectricity/similar_negative_charges_repel_lg_wh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420" y="3505200"/>
            <a:ext cx="2971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91000" y="4648200"/>
            <a:ext cx="3733800" cy="1233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 charges repel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0"/>
            <a:ext cx="6431845" cy="1066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The </a:t>
            </a:r>
            <a:r>
              <a:rPr lang="en-US" dirty="0" err="1" smtClean="0"/>
              <a:t>Triboelectric</a:t>
            </a:r>
            <a:r>
              <a:rPr lang="en-US" dirty="0" smtClean="0"/>
              <a:t> Series</a:t>
            </a:r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9342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64515"/>
            <a:ext cx="6993468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attraction and repulsion are non-contact forces.</a:t>
            </a:r>
            <a:endParaRPr lang="en-US" dirty="0"/>
          </a:p>
        </p:txBody>
      </p:sp>
      <p:pic>
        <p:nvPicPr>
          <p:cNvPr id="24578" name="Picture 2" descr="http://www.stmary.ws/highschool/physics/home/notes/electricity/staticelectricity/staticDoo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43200"/>
            <a:ext cx="3276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3352800"/>
            <a:ext cx="3505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can this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force be applied without contact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581400"/>
            <a:ext cx="3079045" cy="1964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br>
              <a:rPr lang="en-US" dirty="0" smtClean="0"/>
            </a:br>
            <a:r>
              <a:rPr lang="en-US" dirty="0" smtClean="0"/>
              <a:t>Electric Field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447800" y="1066800"/>
            <a:ext cx="6196405" cy="914400"/>
          </a:xfrm>
        </p:spPr>
        <p:txBody>
          <a:bodyPr/>
          <a:lstStyle/>
          <a:p>
            <a:r>
              <a:rPr lang="en-US" dirty="0" smtClean="0"/>
              <a:t>Region of space around a charge where a positive point charge can experience a force</a:t>
            </a:r>
            <a:endParaRPr lang="en-US" dirty="0"/>
          </a:p>
        </p:txBody>
      </p:sp>
      <p:pic>
        <p:nvPicPr>
          <p:cNvPr id="25602" name="Picture 2" descr="V838 Monoceroti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953000"/>
            <a:ext cx="4831645" cy="1066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The Electric Field</a:t>
            </a:r>
            <a:endParaRPr lang="en-US" dirty="0"/>
          </a:p>
        </p:txBody>
      </p:sp>
      <p:pic>
        <p:nvPicPr>
          <p:cNvPr id="26628" name="Picture 4" descr="IndividualEFields"/>
          <p:cNvPicPr>
            <a:picLocks noChangeAspect="1" noChangeArrowheads="1"/>
          </p:cNvPicPr>
          <p:nvPr/>
        </p:nvPicPr>
        <p:blipFill>
          <a:blip r:embed="rId2" cstate="print"/>
          <a:srcRect r="59221"/>
          <a:stretch>
            <a:fillRect/>
          </a:stretch>
        </p:blipFill>
        <p:spPr bwMode="auto">
          <a:xfrm>
            <a:off x="990600" y="1371600"/>
            <a:ext cx="3610209" cy="353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9" name="Picture 5" descr="IndividualEFields"/>
          <p:cNvPicPr>
            <a:picLocks noChangeAspect="1" noChangeArrowheads="1"/>
          </p:cNvPicPr>
          <p:nvPr/>
        </p:nvPicPr>
        <p:blipFill>
          <a:blip r:embed="rId2" cstate="print"/>
          <a:srcRect l="59221"/>
          <a:stretch>
            <a:fillRect/>
          </a:stretch>
        </p:blipFill>
        <p:spPr bwMode="auto">
          <a:xfrm>
            <a:off x="4724400" y="1447800"/>
            <a:ext cx="3505200" cy="343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0"/>
            <a:ext cx="5441245" cy="8382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r"/>
            <a:r>
              <a:rPr lang="en-US" sz="2800" dirty="0" smtClean="0"/>
              <a:t>Materials &amp; Electric Charges</a:t>
            </a:r>
            <a:endParaRPr lang="en-US" sz="2800" dirty="0"/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997">
            <a:off x="1368247" y="934987"/>
            <a:ext cx="4962182" cy="4533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8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6592645" cy="36038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Materials that allow charges to flow through it</a:t>
            </a:r>
          </a:p>
          <a:p>
            <a:r>
              <a:rPr lang="en-US" sz="3600" dirty="0" smtClean="0"/>
              <a:t>Examples</a:t>
            </a:r>
          </a:p>
          <a:p>
            <a:pPr lvl="1"/>
            <a:r>
              <a:rPr lang="en-US" sz="3400" dirty="0" smtClean="0"/>
              <a:t>Metals</a:t>
            </a:r>
          </a:p>
          <a:p>
            <a:pPr lvl="1"/>
            <a:r>
              <a:rPr lang="en-US" sz="3400" dirty="0" smtClean="0"/>
              <a:t>Impure water</a:t>
            </a:r>
            <a:endParaRPr lang="en-US" sz="3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0"/>
            <a:ext cx="37084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6592645" cy="360381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Materials that inhibit the flow charges</a:t>
            </a:r>
          </a:p>
          <a:p>
            <a:r>
              <a:rPr lang="en-US" sz="3600" dirty="0" smtClean="0"/>
              <a:t>Examples</a:t>
            </a:r>
          </a:p>
          <a:p>
            <a:pPr lvl="1"/>
            <a:r>
              <a:rPr lang="en-US" sz="3400" dirty="0" smtClean="0"/>
              <a:t>Plastics</a:t>
            </a:r>
          </a:p>
          <a:p>
            <a:pPr lvl="1"/>
            <a:r>
              <a:rPr lang="en-US" sz="3400" dirty="0" smtClean="0"/>
              <a:t>Rubber</a:t>
            </a:r>
          </a:p>
          <a:p>
            <a:pPr lvl="1"/>
            <a:r>
              <a:rPr lang="en-US" sz="3400" dirty="0" smtClean="0"/>
              <a:t>Wood</a:t>
            </a:r>
            <a:endParaRPr lang="en-US" sz="3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0"/>
            <a:ext cx="3708400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05400"/>
            <a:ext cx="7086601" cy="1202485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The Van de </a:t>
            </a:r>
            <a:r>
              <a:rPr lang="en-US" sz="3600" dirty="0" err="1" smtClean="0"/>
              <a:t>Graaff</a:t>
            </a:r>
            <a:r>
              <a:rPr lang="en-US" sz="3600" dirty="0" smtClean="0"/>
              <a:t> Generator</a:t>
            </a:r>
            <a:endParaRPr lang="en-US" sz="3600" dirty="0"/>
          </a:p>
        </p:txBody>
      </p:sp>
      <p:pic>
        <p:nvPicPr>
          <p:cNvPr id="4" name="Static Electricity - Van de Graaff Generator - YouTube2_WMV V9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9144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Production and detection of charges</a:t>
            </a:r>
          </a:p>
          <a:p>
            <a:r>
              <a:rPr lang="en-US" sz="3600" dirty="0" smtClean="0"/>
              <a:t>Positive and negative charges</a:t>
            </a:r>
          </a:p>
          <a:p>
            <a:r>
              <a:rPr lang="en-US" sz="3600" dirty="0" smtClean="0"/>
              <a:t>Law of attraction and repulsion</a:t>
            </a:r>
          </a:p>
          <a:p>
            <a:r>
              <a:rPr lang="en-US" sz="3600" dirty="0" smtClean="0"/>
              <a:t>Electric field</a:t>
            </a:r>
          </a:p>
          <a:p>
            <a:r>
              <a:rPr lang="en-US" sz="3600" dirty="0" smtClean="0"/>
              <a:t>Conductors and Insulators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Greeks and Amber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5715000" cy="408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65245" cy="1029467"/>
          </a:xfrm>
        </p:spPr>
        <p:txBody>
          <a:bodyPr/>
          <a:lstStyle/>
          <a:p>
            <a:r>
              <a:rPr lang="en-US" dirty="0" smtClean="0"/>
              <a:t>Greeks and Amber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4953000"/>
            <a:ext cx="5410200" cy="852543"/>
          </a:xfrm>
        </p:spPr>
        <p:txBody>
          <a:bodyPr>
            <a:normAutofit/>
          </a:bodyPr>
          <a:lstStyle/>
          <a:p>
            <a:r>
              <a:rPr lang="en-US" dirty="0" smtClean="0"/>
              <a:t>Rubbing  amber with wool causes it to attract lighter things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5643716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84600"/>
            <a:ext cx="1562100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464515"/>
            <a:ext cx="4859868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the Greeks it was pure awesomeness!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2247900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4267200"/>
            <a:ext cx="4859868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Today, it is just all about electric charge.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953000"/>
            <a:ext cx="6965245" cy="1202485"/>
          </a:xfrm>
        </p:spPr>
        <p:txBody>
          <a:bodyPr/>
          <a:lstStyle/>
          <a:p>
            <a:pPr algn="r"/>
            <a:r>
              <a:rPr lang="en-US" dirty="0" smtClean="0"/>
              <a:t>Types of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447800"/>
            <a:ext cx="2260003" cy="77634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Positive charge</a:t>
            </a:r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4572000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43600" y="2743200"/>
            <a:ext cx="2260003" cy="7763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charge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2400" y="1752600"/>
            <a:ext cx="1828800" cy="457200"/>
          </a:xfrm>
          <a:prstGeom prst="straightConnector1">
            <a:avLst/>
          </a:prstGeom>
          <a:ln w="1143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6" idx="1"/>
          </p:cNvCxnSpPr>
          <p:nvPr/>
        </p:nvCxnSpPr>
        <p:spPr>
          <a:xfrm flipV="1">
            <a:off x="4267200" y="3131372"/>
            <a:ext cx="1676400" cy="221428"/>
          </a:xfrm>
          <a:prstGeom prst="straightConnector1">
            <a:avLst/>
          </a:prstGeom>
          <a:ln w="1143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953000"/>
            <a:ext cx="6965245" cy="1202485"/>
          </a:xfrm>
        </p:spPr>
        <p:txBody>
          <a:bodyPr/>
          <a:lstStyle/>
          <a:p>
            <a:pPr algn="r"/>
            <a:r>
              <a:rPr lang="en-US" dirty="0" smtClean="0"/>
              <a:t>The Atom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399"/>
            <a:ext cx="6019800" cy="417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 and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3600" dirty="0" smtClean="0"/>
              <a:t>Proton has positive charge</a:t>
            </a:r>
          </a:p>
          <a:p>
            <a:r>
              <a:rPr lang="en-US" sz="3600" dirty="0" smtClean="0"/>
              <a:t>Electron has negative charge</a:t>
            </a:r>
          </a:p>
          <a:p>
            <a:r>
              <a:rPr lang="en-US" sz="3600" dirty="0" smtClean="0"/>
              <a:t>Amount of charge on electron = amount of charge on proton</a:t>
            </a:r>
          </a:p>
          <a:p>
            <a:r>
              <a:rPr lang="en-US" sz="3600" dirty="0" smtClean="0"/>
              <a:t>Amount of charge = </a:t>
            </a:r>
            <a:r>
              <a:rPr lang="en-US" sz="4400" dirty="0" smtClean="0">
                <a:latin typeface="Comic Sans MS" pitchFamily="66" charset="0"/>
              </a:rPr>
              <a:t>±e</a:t>
            </a:r>
            <a:endParaRPr lang="en-US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64515"/>
            <a:ext cx="6993468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smallest charge is an electron (or a proton.)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0"/>
            <a:ext cx="282892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00400"/>
            <a:ext cx="1573306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Multiply 10"/>
          <p:cNvSpPr/>
          <p:nvPr/>
        </p:nvSpPr>
        <p:spPr>
          <a:xfrm>
            <a:off x="2057400" y="3352800"/>
            <a:ext cx="1905000" cy="1752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606</TotalTime>
  <Words>185</Words>
  <Application>Microsoft Office PowerPoint</Application>
  <PresentationFormat>On-screen Show (4:3)</PresentationFormat>
  <Paragraphs>44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Pushpin</vt:lpstr>
      <vt:lpstr>Electric Charge</vt:lpstr>
      <vt:lpstr>Topics</vt:lpstr>
      <vt:lpstr>Greeks and Amber</vt:lpstr>
      <vt:lpstr>Greeks and Amber</vt:lpstr>
      <vt:lpstr>For the Greeks it was pure awesomeness!</vt:lpstr>
      <vt:lpstr>Types of Charge</vt:lpstr>
      <vt:lpstr>The Atom</vt:lpstr>
      <vt:lpstr>Charges and Particles</vt:lpstr>
      <vt:lpstr>The smallest charge is an electron (or a proton.)</vt:lpstr>
      <vt:lpstr>Attraction and Repulsion</vt:lpstr>
      <vt:lpstr>The Triboelectric Series</vt:lpstr>
      <vt:lpstr>The attraction and repulsion are non-contact forces.</vt:lpstr>
      <vt:lpstr>The  Electric Field</vt:lpstr>
      <vt:lpstr>The Electric Field</vt:lpstr>
      <vt:lpstr>Materials &amp; Electric Charges</vt:lpstr>
      <vt:lpstr>Conductors</vt:lpstr>
      <vt:lpstr>Insulators</vt:lpstr>
      <vt:lpstr>The Van de Graaff Generator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YlmF</dc:creator>
  <cp:lastModifiedBy>Maridith</cp:lastModifiedBy>
  <cp:revision>24</cp:revision>
  <dcterms:created xsi:type="dcterms:W3CDTF">2008-11-11T03:21:40Z</dcterms:created>
  <dcterms:modified xsi:type="dcterms:W3CDTF">2012-09-17T23:15:51Z</dcterms:modified>
</cp:coreProperties>
</file>