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5" r:id="rId5"/>
    <p:sldId id="276" r:id="rId6"/>
    <p:sldId id="278" r:id="rId7"/>
    <p:sldId id="277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6DA26-B293-4F46-999F-88A23F3A0667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54DA-BE06-4E28-A49B-1C1B39375B96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FD412-AFF9-4BFA-93F0-614C31788D52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B48C-2AE3-45AC-827B-833985DB2BC8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2678-ADF2-4186-89BD-948AEDA4EA12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E226E-7E8C-4906-A4E1-F5E37B6FA794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5CEA-6E46-4E4C-A06A-1C6D00A03D07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E246-8143-46E0-9B06-91423492F495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30CC3-46AD-477D-B69D-5E8F07B38BA1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09E5-F119-4EFB-B349-2CC17FB51E3B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6C28-478A-4A21-B83F-7BD70C92F519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modificar el estilo de texto del patrón</a:t>
            </a:r>
          </a:p>
          <a:p>
            <a:pPr lvl="1"/>
            <a:r>
              <a:rPr lang="es-ES" altLang="zh-CN" smtClean="0"/>
              <a:t>Segundo nivel</a:t>
            </a:r>
          </a:p>
          <a:p>
            <a:pPr lvl="2"/>
            <a:r>
              <a:rPr lang="es-ES" altLang="zh-CN" smtClean="0"/>
              <a:t>Tercer nivel</a:t>
            </a:r>
          </a:p>
          <a:p>
            <a:pPr lvl="3"/>
            <a:r>
              <a:rPr lang="es-ES" altLang="zh-CN" smtClean="0"/>
              <a:t>Cuarto nivel</a:t>
            </a:r>
          </a:p>
          <a:p>
            <a:pPr lvl="4"/>
            <a:r>
              <a:rPr lang="es-ES" altLang="zh-CN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fld id="{F8CCFDA0-185E-4F50-8B28-A6C2AD71C8B8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5129807"/>
            <a:ext cx="7772400" cy="1179513"/>
          </a:xfrm>
        </p:spPr>
        <p:txBody>
          <a:bodyPr/>
          <a:lstStyle/>
          <a:p>
            <a:pPr eaLnBrk="1" hangingPunct="1"/>
            <a:r>
              <a:rPr lang="es-ES" altLang="zh-CN" sz="5400" b="1" dirty="0" err="1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Making</a:t>
            </a:r>
            <a:r>
              <a:rPr lang="es-ES" altLang="zh-CN" sz="54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s-ES" altLang="zh-CN" sz="5400" b="1" dirty="0" err="1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Measurements</a:t>
            </a:r>
            <a:endParaRPr lang="es-ES" altLang="zh-CN" sz="54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053" name="Picture 5" descr="G:\Photos\oupp\density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2926080" cy="470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G:\Photos\oupp\pendulum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02" y="836712"/>
            <a:ext cx="382681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7139136" cy="4104456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 cm to m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150 mm to km 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 cm</a:t>
            </a:r>
            <a:r>
              <a:rPr lang="en-US" sz="2800" b="1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to m</a:t>
            </a:r>
            <a:r>
              <a:rPr lang="en-US" sz="2800" b="1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132 s to h</a:t>
            </a: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45 m/s to km/h</a:t>
            </a: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 ms</a:t>
            </a:r>
            <a:r>
              <a:rPr lang="en-US" sz="2800" b="1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-2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to kmh</a:t>
            </a:r>
            <a:r>
              <a:rPr lang="en-US" sz="2800" b="1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-2</a:t>
            </a:r>
            <a:endParaRPr lang="en-US" sz="2800" b="1" baseline="30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Conversion </a:t>
            </a:r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Units</a:t>
            </a:r>
            <a:endParaRPr lang="en-US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 descr="K:\Photos\oupp\moment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08920"/>
            <a:ext cx="3004517" cy="374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7139136" cy="3024336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 are making a measurement when you</a:t>
            </a: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Check you weight </a:t>
            </a: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Read your watch</a:t>
            </a: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Take your temperature</a:t>
            </a: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Weigh a cantaloupe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Measurement</a:t>
            </a:r>
            <a:endParaRPr lang="en-US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653136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What kinds of measurements did you make today?</a:t>
            </a:r>
            <a:endParaRPr lang="en-US" sz="2800" dirty="0"/>
          </a:p>
        </p:txBody>
      </p:sp>
      <p:pic>
        <p:nvPicPr>
          <p:cNvPr id="6146" name="Picture 2" descr="K:\Photos\oupp\ohmslawp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6368" y="3839824"/>
            <a:ext cx="3856112" cy="270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964488" cy="108012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When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measure, we use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measuring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tool to compare some dimension of an object to a standard.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2664296" cy="332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Some 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Tools for 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Measurement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K:\Photos\oupp\speed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246514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1710152" y="4437112"/>
            <a:ext cx="2573816" cy="122413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2160" y="4437112"/>
            <a:ext cx="1440160" cy="21602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23928" y="4149080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meter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rule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27784" y="5877272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distance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092280" y="2636912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height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635896" y="4653136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LENGTH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12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Some 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Tools for 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Measurement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03848" y="1628800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thermometer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63888" y="4221088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stopwatch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75856" y="2060848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temperature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563888" y="4653136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time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194" name="Picture 2" descr="K:\Photos\oupp\heattransfer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2289837" cy="360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5696420" y="1916832"/>
            <a:ext cx="1440160" cy="21602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2940662" cy="32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2123728" y="4509120"/>
            <a:ext cx="1728192" cy="158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Some 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Tools for </a:t>
            </a: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Measurement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195736" y="1628800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balance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995936" y="5085184"/>
            <a:ext cx="35283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measuring cylinder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411760" y="2060848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mass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995936" y="551723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volume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9218" name="Picture 2" descr="K:\Photos\oupp\2008-2009 as\Pic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4932040" y="1916832"/>
            <a:ext cx="2016224" cy="151216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3312368" cy="3230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2483768" y="4797152"/>
            <a:ext cx="1872208" cy="57606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492896"/>
            <a:ext cx="4355976" cy="144016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Number + unit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a.k.a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magnitude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Stating a Measurement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K:\Photos\oupp\heatransfer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4540546" cy="428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7139136" cy="4104456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What are some units used to measure each of the following?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Length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Mass 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Time</a:t>
            </a:r>
          </a:p>
          <a:p>
            <a:pPr>
              <a:lnSpc>
                <a:spcPct val="120000"/>
              </a:lnSpc>
              <a:buClr>
                <a:srgbClr val="FF3399"/>
              </a:buClr>
              <a:buSzPct val="115000"/>
              <a:buFont typeface="Symbol" pitchFamily="18" charset="2"/>
              <a:buChar char="¨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emperature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Learning Check</a:t>
            </a:r>
            <a:endParaRPr lang="en-US" sz="5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K:\Photos\oupp\frictionp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56992"/>
            <a:ext cx="4816475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706"/>
                <a:gridCol w="2662517"/>
                <a:gridCol w="19363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" pitchFamily="34" charset="0"/>
                          <a:cs typeface="Arial" pitchFamily="34" charset="0"/>
                        </a:rPr>
                        <a:t>Base quantity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" pitchFamily="34" charset="0"/>
                          <a:cs typeface="Arial" pitchFamily="34" charset="0"/>
                        </a:rPr>
                        <a:t>Base Unit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rial" pitchFamily="34" charset="0"/>
                          <a:cs typeface="Arial" pitchFamily="34" charset="0"/>
                        </a:rPr>
                        <a:t>Symbol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477" marR="56477" marT="53340" marB="533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metre</a:t>
                      </a:r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(m)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</a:p>
                  </a:txBody>
                  <a:tcPr marL="56477" marR="56477" marT="53340" marB="533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mass</a:t>
                      </a: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kilogram (kg)</a:t>
                      </a: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56477" marR="56477" marT="53340" marB="533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second (s)</a:t>
                      </a: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marL="56477" marR="56477" marT="53340" marB="533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current</a:t>
                      </a: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Ampere (A)</a:t>
                      </a: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56477" marR="56477" marT="53340" marB="533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temperature </a:t>
                      </a: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Kelvin (K)</a:t>
                      </a: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477" marR="56477" marT="53340" marB="533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amount of substance</a:t>
                      </a: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Mole (mol)</a:t>
                      </a:r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819" marR="96819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6477" marR="56477" marT="53340" marB="5334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6477" marR="56477" marT="53340" marB="5334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Internationa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 System of Units (SI)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" y="2318327"/>
            <a:ext cx="7596336" cy="1887297"/>
          </a:xfrm>
          <a:custGeom>
            <a:avLst/>
            <a:gdLst>
              <a:gd name="connsiteX0" fmla="*/ 569576 w 8477443"/>
              <a:gd name="connsiteY0" fmla="*/ 175491 h 1887297"/>
              <a:gd name="connsiteX1" fmla="*/ 3793067 w 8477443"/>
              <a:gd name="connsiteY1" fmla="*/ 18473 h 1887297"/>
              <a:gd name="connsiteX2" fmla="*/ 6961140 w 8477443"/>
              <a:gd name="connsiteY2" fmla="*/ 92364 h 1887297"/>
              <a:gd name="connsiteX3" fmla="*/ 8263467 w 8477443"/>
              <a:gd name="connsiteY3" fmla="*/ 572655 h 1887297"/>
              <a:gd name="connsiteX4" fmla="*/ 8189576 w 8477443"/>
              <a:gd name="connsiteY4" fmla="*/ 1459346 h 1887297"/>
              <a:gd name="connsiteX5" fmla="*/ 6536267 w 8477443"/>
              <a:gd name="connsiteY5" fmla="*/ 1801091 h 1887297"/>
              <a:gd name="connsiteX6" fmla="*/ 3922376 w 8477443"/>
              <a:gd name="connsiteY6" fmla="*/ 1754909 h 1887297"/>
              <a:gd name="connsiteX7" fmla="*/ 957504 w 8477443"/>
              <a:gd name="connsiteY7" fmla="*/ 1745673 h 1887297"/>
              <a:gd name="connsiteX8" fmla="*/ 375613 w 8477443"/>
              <a:gd name="connsiteY8" fmla="*/ 905164 h 1887297"/>
              <a:gd name="connsiteX9" fmla="*/ 569576 w 8477443"/>
              <a:gd name="connsiteY9" fmla="*/ 175491 h 188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7443" h="1887297">
                <a:moveTo>
                  <a:pt x="569576" y="175491"/>
                </a:moveTo>
                <a:cubicBezTo>
                  <a:pt x="1139152" y="27709"/>
                  <a:pt x="2727806" y="32328"/>
                  <a:pt x="3793067" y="18473"/>
                </a:cubicBezTo>
                <a:cubicBezTo>
                  <a:pt x="4858328" y="4619"/>
                  <a:pt x="6216073" y="0"/>
                  <a:pt x="6961140" y="92364"/>
                </a:cubicBezTo>
                <a:cubicBezTo>
                  <a:pt x="7706207" y="184728"/>
                  <a:pt x="8058728" y="344825"/>
                  <a:pt x="8263467" y="572655"/>
                </a:cubicBezTo>
                <a:cubicBezTo>
                  <a:pt x="8468206" y="800485"/>
                  <a:pt x="8477443" y="1254607"/>
                  <a:pt x="8189576" y="1459346"/>
                </a:cubicBezTo>
                <a:cubicBezTo>
                  <a:pt x="7901709" y="1664085"/>
                  <a:pt x="7247467" y="1751831"/>
                  <a:pt x="6536267" y="1801091"/>
                </a:cubicBezTo>
                <a:cubicBezTo>
                  <a:pt x="5825067" y="1850351"/>
                  <a:pt x="3922376" y="1754909"/>
                  <a:pt x="3922376" y="1754909"/>
                </a:cubicBezTo>
                <a:cubicBezTo>
                  <a:pt x="2992582" y="1745673"/>
                  <a:pt x="1548631" y="1887297"/>
                  <a:pt x="957504" y="1745673"/>
                </a:cubicBezTo>
                <a:cubicBezTo>
                  <a:pt x="366377" y="1604049"/>
                  <a:pt x="435650" y="1165322"/>
                  <a:pt x="375613" y="905164"/>
                </a:cubicBezTo>
                <a:cubicBezTo>
                  <a:pt x="315576" y="645006"/>
                  <a:pt x="0" y="323273"/>
                  <a:pt x="569576" y="175491"/>
                </a:cubicBezTo>
                <a:close/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Prefixes used with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units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Power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Prefix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Abbreviation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- 9</a:t>
                      </a:r>
                      <a:endParaRPr lang="en-US" sz="2800" dirty="0"/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nano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- 6</a:t>
                      </a:r>
                      <a:endParaRPr lang="en-US" sz="2800" dirty="0"/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micro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μ</a:t>
                      </a:r>
                      <a:endParaRPr lang="en-US" sz="2800" dirty="0"/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10</a:t>
                      </a:r>
                      <a:r>
                        <a:rPr lang="en-US" sz="2800" baseline="30000"/>
                        <a:t>- 3</a:t>
                      </a:r>
                      <a:endParaRPr lang="en-US" sz="2800"/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milli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10</a:t>
                      </a:r>
                      <a:r>
                        <a:rPr lang="en-US" sz="2800" baseline="30000"/>
                        <a:t>- 2</a:t>
                      </a:r>
                      <a:endParaRPr lang="en-US" sz="2800"/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centi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10</a:t>
                      </a:r>
                      <a:r>
                        <a:rPr lang="en-US" sz="2800" baseline="30000"/>
                        <a:t>- 1</a:t>
                      </a:r>
                      <a:endParaRPr lang="en-US" sz="2800"/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deci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10</a:t>
                      </a:r>
                      <a:r>
                        <a:rPr lang="en-US" sz="2800" baseline="30000"/>
                        <a:t>3</a:t>
                      </a:r>
                      <a:endParaRPr lang="en-US" sz="2800"/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kilo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k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10</a:t>
                      </a:r>
                      <a:r>
                        <a:rPr lang="en-US" sz="2800" baseline="30000"/>
                        <a:t>6</a:t>
                      </a:r>
                      <a:endParaRPr lang="en-US" sz="2800"/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mega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</a:t>
                      </a:r>
                    </a:p>
                  </a:txBody>
                  <a:tcPr marL="22860" marR="22860" marT="22860" marB="22860"/>
                </a:tc>
              </a:tr>
            </a:tbl>
          </a:graphicData>
        </a:graphic>
      </p:graphicFrame>
      <p:sp>
        <p:nvSpPr>
          <p:cNvPr id="6" name="Multiply 5"/>
          <p:cNvSpPr/>
          <p:nvPr/>
        </p:nvSpPr>
        <p:spPr>
          <a:xfrm>
            <a:off x="3347864" y="2348880"/>
            <a:ext cx="432048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3347864" y="4293096"/>
            <a:ext cx="432048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347864" y="5229200"/>
            <a:ext cx="432048" cy="5040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180</Words>
  <Application>Microsoft Office PowerPoint</Application>
  <PresentationFormat>On-screen Show (4:3)</PresentationFormat>
  <Paragraphs>108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Diseño predeterminado</vt:lpstr>
      <vt:lpstr>Making Measurements</vt:lpstr>
      <vt:lpstr>Measurement</vt:lpstr>
      <vt:lpstr>Some Tools for Measurement</vt:lpstr>
      <vt:lpstr>Some Tools for Measurement</vt:lpstr>
      <vt:lpstr>Some Tools for Measurement</vt:lpstr>
      <vt:lpstr>Stating a Measurement</vt:lpstr>
      <vt:lpstr>Learning Check</vt:lpstr>
      <vt:lpstr>International System of Units (SI)</vt:lpstr>
      <vt:lpstr>Prefixes used with SI units</vt:lpstr>
      <vt:lpstr>Conversion of Units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Maridith</cp:lastModifiedBy>
  <cp:revision>22</cp:revision>
  <dcterms:created xsi:type="dcterms:W3CDTF">2008-10-16T00:44:23Z</dcterms:created>
  <dcterms:modified xsi:type="dcterms:W3CDTF">2011-09-06T22:05:51Z</dcterms:modified>
</cp:coreProperties>
</file>