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35"/>
  </p:notesMasterIdLst>
  <p:handoutMasterIdLst>
    <p:handoutMasterId r:id="rId36"/>
  </p:handoutMasterIdLst>
  <p:sldIdLst>
    <p:sldId id="256" r:id="rId3"/>
    <p:sldId id="258" r:id="rId4"/>
    <p:sldId id="259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9" r:id="rId15"/>
    <p:sldId id="280" r:id="rId16"/>
    <p:sldId id="276" r:id="rId17"/>
    <p:sldId id="274" r:id="rId18"/>
    <p:sldId id="275" r:id="rId19"/>
    <p:sldId id="277" r:id="rId20"/>
    <p:sldId id="278" r:id="rId21"/>
    <p:sldId id="282" r:id="rId22"/>
    <p:sldId id="283" r:id="rId23"/>
    <p:sldId id="285" r:id="rId24"/>
    <p:sldId id="286" r:id="rId25"/>
    <p:sldId id="284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DF7"/>
    <a:srgbClr val="800040"/>
    <a:srgbClr val="FF0080"/>
    <a:srgbClr val="7CA255"/>
    <a:srgbClr val="ADADAD"/>
    <a:srgbClr val="FFFFFF"/>
    <a:srgbClr val="00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72" autoAdjust="0"/>
    <p:restoredTop sz="91734" autoAdjust="0"/>
  </p:normalViewPr>
  <p:slideViewPr>
    <p:cSldViewPr snapToObjects="1">
      <p:cViewPr varScale="1">
        <p:scale>
          <a:sx n="99" d="100"/>
          <a:sy n="99" d="100"/>
        </p:scale>
        <p:origin x="-102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93F8D7D-A811-4623-B590-0CE1B88413B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2029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750473-AB5E-45FD-98E1-BD4834130A9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264306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B60986-6E3C-4166-BF02-AD0E32D9F6E7}" type="slidenum">
              <a:rPr lang="zh-CN" altLang="en-US"/>
              <a:pPr eaLnBrk="1" hangingPunct="1"/>
              <a:t>1</a:t>
            </a:fld>
            <a:endParaRPr lang="en-US" altLang="zh-CN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6E35D5-37BB-480D-8D9C-C1A12DF16734}" type="slidenum">
              <a:rPr lang="zh-CN" altLang="en-US"/>
              <a:pPr eaLnBrk="1" hangingPunct="1"/>
              <a:t>10</a:t>
            </a:fld>
            <a:endParaRPr lang="en-US" altLang="zh-CN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FFF585-38B2-4C4F-863C-DE39E6539B60}" type="slidenum">
              <a:rPr lang="zh-CN" altLang="en-US"/>
              <a:pPr eaLnBrk="1" hangingPunct="1"/>
              <a:t>11</a:t>
            </a:fld>
            <a:endParaRPr lang="en-US" altLang="zh-CN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15AE30-4220-492F-B809-D9890C177728}" type="slidenum">
              <a:rPr lang="zh-CN" altLang="en-US"/>
              <a:pPr eaLnBrk="1" hangingPunct="1"/>
              <a:t>12</a:t>
            </a:fld>
            <a:endParaRPr lang="en-US" altLang="zh-CN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BA19B4-9B3C-484C-90EF-175395C57CDA}" type="slidenum">
              <a:rPr lang="zh-CN" altLang="en-US"/>
              <a:pPr eaLnBrk="1" hangingPunct="1"/>
              <a:t>15</a:t>
            </a:fld>
            <a:endParaRPr lang="en-US" altLang="zh-CN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7CE0C1-99EE-4091-94CB-C7BF82715218}" type="slidenum">
              <a:rPr lang="zh-CN" altLang="en-US"/>
              <a:pPr eaLnBrk="1" hangingPunct="1"/>
              <a:t>16</a:t>
            </a:fld>
            <a:endParaRPr lang="en-US" altLang="zh-CN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B37FCA-3A84-43AE-9C47-C9825980722A}" type="slidenum">
              <a:rPr lang="zh-CN" altLang="en-US"/>
              <a:pPr eaLnBrk="1" hangingPunct="1"/>
              <a:t>17</a:t>
            </a:fld>
            <a:endParaRPr lang="en-US" altLang="zh-CN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5C1BF4-6203-4A99-BC8A-FC653C0888B7}" type="slidenum">
              <a:rPr lang="zh-CN" altLang="en-US"/>
              <a:pPr eaLnBrk="1" hangingPunct="1"/>
              <a:t>18</a:t>
            </a:fld>
            <a:endParaRPr lang="en-US" altLang="zh-CN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9A21EC-1224-4B5D-B20E-C8B802A6C74F}" type="slidenum">
              <a:rPr lang="zh-CN" altLang="en-US"/>
              <a:pPr eaLnBrk="1" hangingPunct="1"/>
              <a:t>19</a:t>
            </a:fld>
            <a:endParaRPr lang="en-US" altLang="zh-CN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04308E-BB88-4254-B049-AE051B91BF8B}" type="slidenum">
              <a:rPr lang="zh-CN" altLang="en-US"/>
              <a:pPr eaLnBrk="1" hangingPunct="1"/>
              <a:t>20</a:t>
            </a:fld>
            <a:endParaRPr lang="en-US" altLang="zh-CN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E0294D-1E5E-4BF5-90A2-8D131F20BA19}" type="slidenum">
              <a:rPr lang="zh-CN" altLang="en-US"/>
              <a:pPr eaLnBrk="1" hangingPunct="1"/>
              <a:t>21</a:t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32F585-0F4F-4655-9CAA-69B6E40036FC}" type="slidenum">
              <a:rPr lang="zh-CN" altLang="en-US"/>
              <a:pPr eaLnBrk="1" hangingPunct="1"/>
              <a:t>2</a:t>
            </a:fld>
            <a:endParaRPr lang="en-US" altLang="zh-CN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6DF790-25FC-4E60-B8E2-E6E50211E1B5}" type="slidenum">
              <a:rPr lang="zh-CN" altLang="en-US"/>
              <a:pPr eaLnBrk="1" hangingPunct="1"/>
              <a:t>22</a:t>
            </a:fld>
            <a:endParaRPr lang="en-US" altLang="zh-CN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A9BD69-9C7F-4600-ACF1-2837B3EE453D}" type="slidenum">
              <a:rPr lang="zh-CN" altLang="en-US"/>
              <a:pPr eaLnBrk="1" hangingPunct="1"/>
              <a:t>23</a:t>
            </a:fld>
            <a:endParaRPr lang="en-US" altLang="zh-CN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74A9A9-3C46-4312-A03E-6AD48A44BC99}" type="slidenum">
              <a:rPr lang="zh-CN" altLang="en-US"/>
              <a:pPr eaLnBrk="1" hangingPunct="1"/>
              <a:t>24</a:t>
            </a:fld>
            <a:endParaRPr lang="en-US" altLang="zh-CN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992F9F-E288-4B8E-9D74-B8B649C545CD}" type="slidenum">
              <a:rPr lang="zh-CN" altLang="en-US"/>
              <a:pPr eaLnBrk="1" hangingPunct="1"/>
              <a:t>3</a:t>
            </a:fld>
            <a:endParaRPr lang="en-US" altLang="zh-CN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8E1532-2927-4F16-AB41-8459F440CE29}" type="slidenum">
              <a:rPr lang="zh-CN" altLang="en-US"/>
              <a:pPr eaLnBrk="1" hangingPunct="1"/>
              <a:t>4</a:t>
            </a:fld>
            <a:endParaRPr lang="en-US" altLang="zh-CN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96C934-B155-4F9B-899C-7C4FC092F67F}" type="slidenum">
              <a:rPr lang="zh-CN" altLang="en-US"/>
              <a:pPr eaLnBrk="1" hangingPunct="1"/>
              <a:t>5</a:t>
            </a:fld>
            <a:endParaRPr lang="en-US" altLang="zh-CN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F6B5E6-AAA3-4A7B-B5E3-0E2F89643135}" type="slidenum">
              <a:rPr lang="zh-CN" altLang="en-US"/>
              <a:pPr eaLnBrk="1" hangingPunct="1"/>
              <a:t>6</a:t>
            </a:fld>
            <a:endParaRPr lang="en-US" altLang="zh-CN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58B212-EAFD-49BD-BFD7-11075ADEBB9E}" type="slidenum">
              <a:rPr lang="zh-CN" altLang="en-US"/>
              <a:pPr eaLnBrk="1" hangingPunct="1"/>
              <a:t>7</a:t>
            </a:fld>
            <a:endParaRPr lang="en-US" altLang="zh-CN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08525C-A2C0-4F75-9B8F-B1AA7F77112A}" type="slidenum">
              <a:rPr lang="zh-CN" altLang="en-US"/>
              <a:pPr eaLnBrk="1" hangingPunct="1"/>
              <a:t>8</a:t>
            </a:fld>
            <a:endParaRPr lang="en-US" altLang="zh-CN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CC30BA-94D1-4A6F-B6B9-CEE575092C02}" type="slidenum">
              <a:rPr lang="zh-CN" altLang="en-US"/>
              <a:pPr eaLnBrk="1" hangingPunct="1"/>
              <a:t>9</a:t>
            </a:fld>
            <a:endParaRPr lang="en-US" altLang="zh-CN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ircleblac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2550"/>
            <a:ext cx="6629400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C7A07-2C69-4373-BE38-94C3560B0ED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70924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AF4B58-462D-4367-B5B0-0ABD8053F63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5747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26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26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B62169-3C3E-440C-9258-1956658CFB1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29980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A32640-1634-4633-96CB-A3E22D67DC64}" type="slidenum">
              <a:rPr lang="zh-CN" altLang="es-ES">
                <a:solidFill>
                  <a:srgbClr val="000000"/>
                </a:solidFill>
              </a:rPr>
              <a:pPr/>
              <a:t>‹#›</a:t>
            </a:fld>
            <a:endParaRPr lang="es-E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787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78587-57BB-4C7A-BBCE-90FFB6F57664}" type="slidenum">
              <a:rPr lang="zh-CN" altLang="es-ES">
                <a:solidFill>
                  <a:srgbClr val="000000"/>
                </a:solidFill>
              </a:rPr>
              <a:pPr/>
              <a:t>‹#›</a:t>
            </a:fld>
            <a:endParaRPr lang="es-E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97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011DA-946D-43C8-B895-11A129599F02}" type="slidenum">
              <a:rPr lang="zh-CN" altLang="es-ES">
                <a:solidFill>
                  <a:srgbClr val="000000"/>
                </a:solidFill>
              </a:rPr>
              <a:pPr/>
              <a:t>‹#›</a:t>
            </a:fld>
            <a:endParaRPr lang="es-E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79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990A-9226-4D0B-B0A7-0FD7C6D9BE08}" type="slidenum">
              <a:rPr lang="zh-CN" altLang="es-ES">
                <a:solidFill>
                  <a:srgbClr val="000000"/>
                </a:solidFill>
              </a:rPr>
              <a:pPr/>
              <a:t>‹#›</a:t>
            </a:fld>
            <a:endParaRPr lang="es-E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16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F7C971-4450-49DD-B6F2-6266B6AECECB}" type="slidenum">
              <a:rPr lang="zh-CN" altLang="es-ES">
                <a:solidFill>
                  <a:srgbClr val="000000"/>
                </a:solidFill>
              </a:rPr>
              <a:pPr/>
              <a:t>‹#›</a:t>
            </a:fld>
            <a:endParaRPr lang="es-E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402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0051A8-1F3B-42C3-9B70-05C4C0FAE361}" type="slidenum">
              <a:rPr lang="zh-CN" altLang="es-ES">
                <a:solidFill>
                  <a:srgbClr val="000000"/>
                </a:solidFill>
              </a:rPr>
              <a:pPr/>
              <a:t>‹#›</a:t>
            </a:fld>
            <a:endParaRPr lang="es-E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53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A513B-0B38-4C2B-8120-05DD8479D4AA}" type="slidenum">
              <a:rPr lang="zh-CN" altLang="es-ES">
                <a:solidFill>
                  <a:srgbClr val="000000"/>
                </a:solidFill>
              </a:rPr>
              <a:pPr/>
              <a:t>‹#›</a:t>
            </a:fld>
            <a:endParaRPr lang="es-E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180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BCCD84-E5E2-437A-85E7-C4F52CC2E2E2}" type="slidenum">
              <a:rPr lang="zh-CN" altLang="es-ES">
                <a:solidFill>
                  <a:srgbClr val="000000"/>
                </a:solidFill>
              </a:rPr>
              <a:pPr/>
              <a:t>‹#›</a:t>
            </a:fld>
            <a:endParaRPr lang="es-E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78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BF6AD-541F-46DB-8581-34281B3594B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1197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4B62D8-5E21-493E-B35C-AC509C65CF33}" type="slidenum">
              <a:rPr lang="zh-CN" altLang="es-ES">
                <a:solidFill>
                  <a:srgbClr val="000000"/>
                </a:solidFill>
              </a:rPr>
              <a:pPr/>
              <a:t>‹#›</a:t>
            </a:fld>
            <a:endParaRPr lang="es-E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379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25FC4E-B7E9-40C5-A397-5F6EF4AF3BB5}" type="slidenum">
              <a:rPr lang="zh-CN" altLang="es-ES">
                <a:solidFill>
                  <a:srgbClr val="000000"/>
                </a:solidFill>
              </a:rPr>
              <a:pPr/>
              <a:t>‹#›</a:t>
            </a:fld>
            <a:endParaRPr lang="es-E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06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5BDF9A-26AF-4B6B-AFF3-7F62D029CC74}" type="slidenum">
              <a:rPr lang="zh-CN" altLang="es-ES">
                <a:solidFill>
                  <a:srgbClr val="000000"/>
                </a:solidFill>
              </a:rPr>
              <a:pPr/>
              <a:t>‹#›</a:t>
            </a:fld>
            <a:endParaRPr lang="es-E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559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B2EE8E-241C-47DC-ADAA-9A851BD9FB6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8011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60348-3F2E-41AB-B545-8B3E4B7789A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05629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2C4BE1-F5CF-42AA-8935-4084471A840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896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DA4809-3D5E-4277-A1A0-352F709773D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444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7A3F28-9ACC-4227-888D-FEFC44CC6C0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70012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B67B05-6A8B-404E-98B2-36B73CD89F0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79692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3CB352-0F16-4851-BA7B-805C332F6B1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6694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circleblack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24400"/>
            <a:ext cx="182880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</a:defRPr>
            </a:lvl1pPr>
          </a:lstStyle>
          <a:p>
            <a:fld id="{2A4C4244-B645-4574-83EC-81F330ED25D0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CN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CN" smtClean="0"/>
              <a:t>Haga clic para modificar el estilo de texto del patrón</a:t>
            </a:r>
          </a:p>
          <a:p>
            <a:pPr lvl="1"/>
            <a:r>
              <a:rPr lang="es-ES" altLang="zh-CN" smtClean="0"/>
              <a:t>Segundo nivel</a:t>
            </a:r>
          </a:p>
          <a:p>
            <a:pPr lvl="2"/>
            <a:r>
              <a:rPr lang="es-ES" altLang="zh-CN" smtClean="0"/>
              <a:t>Tercer nivel</a:t>
            </a:r>
          </a:p>
          <a:p>
            <a:pPr lvl="3"/>
            <a:r>
              <a:rPr lang="es-ES" altLang="zh-CN" smtClean="0"/>
              <a:t>Cuarto nivel</a:t>
            </a:r>
          </a:p>
          <a:p>
            <a:pPr lvl="4"/>
            <a:r>
              <a:rPr lang="es-ES" altLang="zh-CN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pitchFamily="2" charset="-122"/>
              </a:defRPr>
            </a:lvl1pPr>
          </a:lstStyle>
          <a:p>
            <a:endParaRPr lang="es-E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2" charset="-122"/>
              </a:defRPr>
            </a:lvl1pPr>
          </a:lstStyle>
          <a:p>
            <a:endParaRPr lang="es-E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</a:defRPr>
            </a:lvl1pPr>
          </a:lstStyle>
          <a:p>
            <a:fld id="{C54F60C6-B20D-4ABE-A265-B8A4DDDC29A6}" type="slidenum">
              <a:rPr lang="zh-CN" altLang="es-ES">
                <a:solidFill>
                  <a:srgbClr val="000000"/>
                </a:solidFill>
              </a:rPr>
              <a:pPr/>
              <a:t>‹#›</a:t>
            </a:fld>
            <a:endParaRPr lang="es-E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96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bending-light_en.jar" TargetMode="Externa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upload.wikimedia.org/wikipedia/commons/c/c0/Total_internal_reflection_of_Chelonia_mydas_.jpg" TargetMode="Externa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3900" y="872716"/>
            <a:ext cx="7772400" cy="1470025"/>
          </a:xfrm>
          <a:solidFill>
            <a:schemeClr val="accent5">
              <a:lumMod val="10000"/>
              <a:alpha val="52000"/>
            </a:schemeClr>
          </a:solidFill>
        </p:spPr>
        <p:txBody>
          <a:bodyPr/>
          <a:lstStyle/>
          <a:p>
            <a:pPr eaLnBrk="1" hangingPunct="1"/>
            <a:r>
              <a:rPr lang="en-GB" sz="7200" b="1" dirty="0" smtClean="0">
                <a:solidFill>
                  <a:srgbClr val="F2FDF7"/>
                </a:solidFill>
                <a:latin typeface="Calibri" pitchFamily="34" charset="0"/>
              </a:rPr>
              <a:t>Refraction</a:t>
            </a:r>
            <a:endParaRPr lang="en-US" altLang="zh-CN" sz="7200" dirty="0" smtClean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075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2096" name="Rectangle 48"/>
          <p:cNvSpPr>
            <a:spLocks noChangeArrowheads="1"/>
          </p:cNvSpPr>
          <p:nvPr/>
        </p:nvSpPr>
        <p:spPr bwMode="auto">
          <a:xfrm>
            <a:off x="723900" y="5049180"/>
            <a:ext cx="7772400" cy="1109662"/>
          </a:xfrm>
          <a:prstGeom prst="rect">
            <a:avLst/>
          </a:prstGeom>
          <a:solidFill>
            <a:schemeClr val="accent5">
              <a:lumMod val="10000"/>
              <a:alpha val="68000"/>
            </a:schemeClr>
          </a:solidFill>
          <a:ln>
            <a:noFill/>
          </a:ln>
        </p:spPr>
        <p:txBody>
          <a:bodyPr anchor="ctr"/>
          <a:lstStyle/>
          <a:p>
            <a:pPr algn="ctr"/>
            <a:r>
              <a:rPr lang="en-GB" sz="4000" b="1" dirty="0">
                <a:solidFill>
                  <a:srgbClr val="F2FDF7"/>
                </a:solidFill>
                <a:latin typeface="Calibri" pitchFamily="34" charset="0"/>
              </a:rPr>
              <a:t>Inquiry-based Lecture</a:t>
            </a:r>
            <a:endParaRPr lang="en-US" altLang="zh-CN" sz="4000" dirty="0">
              <a:solidFill>
                <a:schemeClr val="tx2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9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7200" b="1" smtClean="0">
                <a:latin typeface="Calibri" pitchFamily="34" charset="0"/>
              </a:rPr>
              <a:t>Remember</a:t>
            </a:r>
            <a:endParaRPr lang="en-US" altLang="zh-CN" sz="7200" b="1" smtClean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435975" cy="3673475"/>
          </a:xfrm>
        </p:spPr>
        <p:txBody>
          <a:bodyPr/>
          <a:lstStyle/>
          <a:p>
            <a:pPr eaLnBrk="1" hangingPunct="1"/>
            <a:r>
              <a:rPr lang="en-GB" sz="3600" smtClean="0">
                <a:latin typeface="Calibri" pitchFamily="34" charset="0"/>
              </a:rPr>
              <a:t>If light slows down from one medium to another, the light ray is bent closer to the normal.</a:t>
            </a:r>
          </a:p>
          <a:p>
            <a:pPr lvl="1" eaLnBrk="1" hangingPunct="1"/>
            <a:r>
              <a:rPr lang="en-GB" sz="3200" smtClean="0">
                <a:latin typeface="Calibri" pitchFamily="34" charset="0"/>
              </a:rPr>
              <a:t>The angle of incidence is greater than the angle of refraction</a:t>
            </a:r>
          </a:p>
          <a:p>
            <a:pPr lvl="1" eaLnBrk="1" hangingPunct="1"/>
            <a:r>
              <a:rPr lang="en-GB" sz="3200" smtClean="0">
                <a:latin typeface="Calibri" pitchFamily="34" charset="0"/>
              </a:rPr>
              <a:t>Example: air to glass, air to water</a:t>
            </a:r>
            <a:endParaRPr lang="en-US" altLang="zh-CN" sz="3200" smtClean="0">
              <a:solidFill>
                <a:schemeClr val="accent1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7200" b="1" smtClean="0">
                <a:latin typeface="Calibri" pitchFamily="34" charset="0"/>
              </a:rPr>
              <a:t>Remember</a:t>
            </a:r>
            <a:endParaRPr lang="en-US" altLang="zh-CN" sz="7200" b="1" smtClean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435975" cy="5113337"/>
          </a:xfrm>
        </p:spPr>
        <p:txBody>
          <a:bodyPr/>
          <a:lstStyle/>
          <a:p>
            <a:pPr eaLnBrk="1" hangingPunct="1"/>
            <a:r>
              <a:rPr lang="en-GB" sz="3600" smtClean="0">
                <a:latin typeface="Calibri" pitchFamily="34" charset="0"/>
              </a:rPr>
              <a:t>If light speeds up from one medium to another, the light ray is bent away from the normal.</a:t>
            </a:r>
          </a:p>
          <a:p>
            <a:pPr lvl="1" eaLnBrk="1" hangingPunct="1"/>
            <a:r>
              <a:rPr lang="en-GB" sz="3200" smtClean="0">
                <a:latin typeface="Calibri" pitchFamily="34" charset="0"/>
              </a:rPr>
              <a:t>The angle of incidence is smaller than the angle of refraction</a:t>
            </a:r>
          </a:p>
          <a:p>
            <a:pPr lvl="1" eaLnBrk="1" hangingPunct="1"/>
            <a:r>
              <a:rPr lang="en-GB" sz="3200" smtClean="0">
                <a:latin typeface="Calibri" pitchFamily="34" charset="0"/>
              </a:rPr>
              <a:t>Example: glass to air, water to air</a:t>
            </a:r>
          </a:p>
          <a:p>
            <a:pPr lvl="1" eaLnBrk="1" hangingPunct="1"/>
            <a:endParaRPr lang="en-GB" sz="3200" smtClean="0">
              <a:latin typeface="Calibri" pitchFamily="34" charset="0"/>
            </a:endParaRPr>
          </a:p>
          <a:p>
            <a:pPr eaLnBrk="1" hangingPunct="1"/>
            <a:endParaRPr lang="en-US" altLang="zh-CN" sz="3600" smtClean="0">
              <a:solidFill>
                <a:schemeClr val="accent1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00100"/>
            <a:ext cx="8435975" cy="11890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3600" smtClean="0">
                <a:latin typeface="Calibri" pitchFamily="34" charset="0"/>
              </a:rPr>
              <a:t>What and how you see things around you are different from what the fish sees.</a:t>
            </a:r>
            <a:endParaRPr lang="en-US" altLang="zh-CN" sz="3600" smtClean="0">
              <a:solidFill>
                <a:schemeClr val="accent1"/>
              </a:solidFill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168525"/>
            <a:ext cx="5219700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A fisheye’s view of the world</a:t>
            </a:r>
          </a:p>
        </p:txBody>
      </p:sp>
      <p:pic>
        <p:nvPicPr>
          <p:cNvPr id="20483" name="Picture 3" descr="fishseesoutsid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417638"/>
            <a:ext cx="8315325" cy="51800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A fisheye’s view of the world</a:t>
            </a:r>
          </a:p>
        </p:txBody>
      </p:sp>
      <p:pic>
        <p:nvPicPr>
          <p:cNvPr id="21507" name="Picture 3" descr="coneofdarknessforfish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447800"/>
            <a:ext cx="5791200" cy="46402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7200" b="1" smtClean="0">
                <a:latin typeface="Calibri" pitchFamily="34" charset="0"/>
              </a:rPr>
              <a:t>Remember</a:t>
            </a:r>
            <a:endParaRPr lang="en-US" altLang="zh-CN" sz="7200" b="1" smtClean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68525"/>
            <a:ext cx="8435975" cy="2268538"/>
          </a:xfrm>
        </p:spPr>
        <p:txBody>
          <a:bodyPr/>
          <a:lstStyle/>
          <a:p>
            <a:pPr eaLnBrk="1" hangingPunct="1"/>
            <a:r>
              <a:rPr lang="en-GB" sz="3600" smtClean="0">
                <a:latin typeface="Calibri" pitchFamily="34" charset="0"/>
              </a:rPr>
              <a:t>If light enters in a parallel-sided block, then it leaves the block at the same angle as it enters the block but bent sideways.</a:t>
            </a:r>
            <a:endParaRPr lang="en-US" altLang="zh-CN" sz="3600" smtClean="0">
              <a:solidFill>
                <a:schemeClr val="accent1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zh-CN" sz="7200" b="1" smtClean="0">
                <a:latin typeface="Calibri" pitchFamily="34" charset="0"/>
                <a:ea typeface="宋体" pitchFamily="2" charset="-122"/>
              </a:rPr>
              <a:t>Inquiry 3</a:t>
            </a:r>
            <a:endParaRPr lang="en-US" altLang="zh-CN" sz="7200" b="1" smtClean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435975" cy="5113337"/>
          </a:xfrm>
        </p:spPr>
        <p:txBody>
          <a:bodyPr/>
          <a:lstStyle/>
          <a:p>
            <a:pPr eaLnBrk="1" hangingPunct="1"/>
            <a:r>
              <a:rPr lang="en-GB" sz="3600" smtClean="0">
                <a:latin typeface="Calibri" pitchFamily="34" charset="0"/>
              </a:rPr>
              <a:t>Put a coin in an empty beaker.</a:t>
            </a:r>
          </a:p>
          <a:p>
            <a:pPr eaLnBrk="1" hangingPunct="1"/>
            <a:r>
              <a:rPr lang="en-GB" sz="3600" smtClean="0">
                <a:latin typeface="Calibri" pitchFamily="34" charset="0"/>
              </a:rPr>
              <a:t>Move in such a way that you don’t see the coin in the beaker anymore.</a:t>
            </a:r>
          </a:p>
          <a:p>
            <a:pPr eaLnBrk="1" hangingPunct="1"/>
            <a:r>
              <a:rPr lang="en-GB" sz="3600" smtClean="0">
                <a:latin typeface="Calibri" pitchFamily="34" charset="0"/>
              </a:rPr>
              <a:t>Ask your friend to slowly pour water in the beaker.</a:t>
            </a:r>
          </a:p>
          <a:p>
            <a:pPr eaLnBrk="1" hangingPunct="1"/>
            <a:r>
              <a:rPr lang="en-GB" sz="3600" smtClean="0">
                <a:latin typeface="Calibri" pitchFamily="34" charset="0"/>
              </a:rPr>
              <a:t>What happens?</a:t>
            </a:r>
          </a:p>
          <a:p>
            <a:pPr lvl="1" eaLnBrk="1" hangingPunct="1"/>
            <a:endParaRPr lang="en-GB" sz="3200" smtClean="0">
              <a:latin typeface="Calibri" pitchFamily="34" charset="0"/>
            </a:endParaRPr>
          </a:p>
          <a:p>
            <a:pPr eaLnBrk="1" hangingPunct="1"/>
            <a:endParaRPr lang="en-US" altLang="zh-CN" sz="3600" smtClean="0">
              <a:solidFill>
                <a:schemeClr val="accent1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zh-CN" sz="7200" b="1" smtClean="0">
                <a:latin typeface="Calibri" pitchFamily="34" charset="0"/>
                <a:ea typeface="宋体" pitchFamily="2" charset="-122"/>
              </a:rPr>
              <a:t>Refraction</a:t>
            </a:r>
            <a:endParaRPr lang="en-US" altLang="zh-CN" sz="7200" b="1" smtClean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435975" cy="4645025"/>
          </a:xfrm>
        </p:spPr>
        <p:txBody>
          <a:bodyPr/>
          <a:lstStyle/>
          <a:p>
            <a:pPr eaLnBrk="1" hangingPunct="1"/>
            <a:r>
              <a:rPr lang="en-GB" smtClean="0">
                <a:latin typeface="Calibri" pitchFamily="34" charset="0"/>
              </a:rPr>
              <a:t>Causes things to look shallower than they actually are</a:t>
            </a:r>
          </a:p>
          <a:p>
            <a:pPr eaLnBrk="1" hangingPunct="1"/>
            <a:r>
              <a:rPr lang="en-GB" smtClean="0">
                <a:latin typeface="Calibri" pitchFamily="34" charset="0"/>
              </a:rPr>
              <a:t>Apparent depth</a:t>
            </a:r>
          </a:p>
          <a:p>
            <a:pPr eaLnBrk="1" hangingPunct="1"/>
            <a:r>
              <a:rPr lang="en-GB" smtClean="0">
                <a:latin typeface="Calibri" pitchFamily="34" charset="0"/>
              </a:rPr>
              <a:t>Put a ruler in the beaker of water and read from the top. Does it look longer or shorter?</a:t>
            </a:r>
          </a:p>
          <a:p>
            <a:pPr eaLnBrk="1" hangingPunct="1"/>
            <a:r>
              <a:rPr lang="en-GB" smtClean="0">
                <a:latin typeface="Calibri" pitchFamily="34" charset="0"/>
              </a:rPr>
              <a:t>What happens to the distance between divisions on the ruler? </a:t>
            </a:r>
          </a:p>
          <a:p>
            <a:pPr lvl="1" eaLnBrk="1" hangingPunct="1"/>
            <a:r>
              <a:rPr lang="en-GB" smtClean="0">
                <a:latin typeface="Calibri" pitchFamily="34" charset="0"/>
              </a:rPr>
              <a:t>Are they closer or farther?</a:t>
            </a:r>
            <a:endParaRPr lang="en-US" altLang="zh-CN" smtClean="0">
              <a:solidFill>
                <a:schemeClr val="accent1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zh-CN" sz="7200" b="1" smtClean="0">
                <a:latin typeface="Calibri" pitchFamily="34" charset="0"/>
                <a:ea typeface="宋体" pitchFamily="2" charset="-122"/>
              </a:rPr>
              <a:t>Refraction</a:t>
            </a:r>
            <a:endParaRPr lang="en-US" altLang="zh-CN" sz="7200" b="1" smtClean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435975" cy="3529012"/>
          </a:xfrm>
        </p:spPr>
        <p:txBody>
          <a:bodyPr/>
          <a:lstStyle/>
          <a:p>
            <a:pPr eaLnBrk="1" hangingPunct="1"/>
            <a:r>
              <a:rPr lang="en-GB" sz="3600" smtClean="0">
                <a:latin typeface="Calibri" pitchFamily="34" charset="0"/>
              </a:rPr>
              <a:t>Measure the depth of the water from the top.</a:t>
            </a:r>
          </a:p>
          <a:p>
            <a:pPr eaLnBrk="1" hangingPunct="1"/>
            <a:r>
              <a:rPr lang="en-GB" sz="3600" smtClean="0">
                <a:latin typeface="Calibri" pitchFamily="34" charset="0"/>
              </a:rPr>
              <a:t>Measure it again by putting the ruler on the side of the beaker.</a:t>
            </a:r>
          </a:p>
          <a:p>
            <a:pPr eaLnBrk="1" hangingPunct="1"/>
            <a:r>
              <a:rPr lang="en-GB" sz="3600" smtClean="0">
                <a:latin typeface="Calibri" pitchFamily="34" charset="0"/>
              </a:rPr>
              <a:t>Are they the same or not?</a:t>
            </a:r>
            <a:endParaRPr lang="en-US" altLang="zh-CN" sz="3600" smtClean="0">
              <a:solidFill>
                <a:schemeClr val="accent1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0463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zh-CN" sz="7200" b="1" smtClean="0">
                <a:latin typeface="Calibri" pitchFamily="34" charset="0"/>
                <a:ea typeface="宋体" pitchFamily="2" charset="-122"/>
              </a:rPr>
              <a:t>Going Beyond</a:t>
            </a:r>
            <a:endParaRPr lang="en-US" altLang="zh-CN" sz="7200" b="1" smtClean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57450"/>
            <a:ext cx="8435975" cy="2124075"/>
          </a:xfrm>
        </p:spPr>
        <p:txBody>
          <a:bodyPr/>
          <a:lstStyle/>
          <a:p>
            <a:pPr algn="ctr" eaLnBrk="1" hangingPunct="1"/>
            <a:r>
              <a:rPr lang="en-GB" smtClean="0">
                <a:latin typeface="Calibri" pitchFamily="34" charset="0"/>
              </a:rPr>
              <a:t>What are everyday examples of refraction?</a:t>
            </a:r>
          </a:p>
          <a:p>
            <a:pPr algn="ctr" eaLnBrk="1" hangingPunct="1"/>
            <a:r>
              <a:rPr lang="en-GB" altLang="zh-CN" smtClean="0">
                <a:latin typeface="Calibri" pitchFamily="34" charset="0"/>
                <a:ea typeface="宋体" pitchFamily="2" charset="-122"/>
              </a:rPr>
              <a:t>What is a prism and why does it form rainbows?</a:t>
            </a:r>
          </a:p>
          <a:p>
            <a:pPr algn="ctr" eaLnBrk="1" hangingPunct="1"/>
            <a:r>
              <a:rPr lang="en-GB" altLang="zh-CN" smtClean="0">
                <a:latin typeface="Calibri" pitchFamily="34" charset="0"/>
                <a:ea typeface="宋体" pitchFamily="2" charset="-122"/>
              </a:rPr>
              <a:t>How is a rainbow formed?</a:t>
            </a:r>
            <a:endParaRPr lang="en-US" altLang="zh-CN" smtClean="0">
              <a:solidFill>
                <a:schemeClr val="accent1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7200" b="1" smtClean="0">
                <a:latin typeface="Calibri" pitchFamily="34" charset="0"/>
              </a:rPr>
              <a:t>Inquiry 1</a:t>
            </a:r>
            <a:endParaRPr lang="en-US" altLang="zh-CN" sz="7200" b="1" smtClean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/>
            <a:r>
              <a:rPr lang="en-GB" sz="3600" smtClean="0">
                <a:latin typeface="Calibri" pitchFamily="34" charset="0"/>
              </a:rPr>
              <a:t>Put the pencil in an empty beaker and see it on the side of the beaker. </a:t>
            </a:r>
          </a:p>
          <a:p>
            <a:pPr eaLnBrk="1" hangingPunct="1"/>
            <a:r>
              <a:rPr lang="en-GB" altLang="zh-CN" sz="3600" smtClean="0">
                <a:latin typeface="Calibri" pitchFamily="34" charset="0"/>
                <a:ea typeface="宋体" pitchFamily="2" charset="-122"/>
              </a:rPr>
              <a:t>What do you see?</a:t>
            </a:r>
          </a:p>
          <a:p>
            <a:pPr eaLnBrk="1" hangingPunct="1"/>
            <a:r>
              <a:rPr lang="en-GB" altLang="zh-CN" sz="3600" smtClean="0">
                <a:latin typeface="Calibri" pitchFamily="34" charset="0"/>
                <a:ea typeface="宋体" pitchFamily="2" charset="-122"/>
              </a:rPr>
              <a:t>Now fill the beaker with water until you cover half of the beaker.  See the pencil on the side of the beaker.</a:t>
            </a:r>
          </a:p>
          <a:p>
            <a:pPr eaLnBrk="1" hangingPunct="1"/>
            <a:r>
              <a:rPr lang="en-GB" altLang="zh-CN" sz="3600" smtClean="0">
                <a:latin typeface="Calibri" pitchFamily="34" charset="0"/>
                <a:ea typeface="宋体" pitchFamily="2" charset="-122"/>
              </a:rPr>
              <a:t>What do you see?</a:t>
            </a:r>
          </a:p>
          <a:p>
            <a:pPr eaLnBrk="1" hangingPunct="1"/>
            <a:endParaRPr lang="en-US" altLang="zh-CN" sz="3600" smtClean="0">
              <a:solidFill>
                <a:schemeClr val="accent1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zh-CN" sz="7200" b="1" smtClean="0">
                <a:latin typeface="Calibri" pitchFamily="34" charset="0"/>
                <a:ea typeface="宋体" pitchFamily="2" charset="-122"/>
              </a:rPr>
              <a:t>Prism</a:t>
            </a:r>
            <a:endParaRPr lang="en-US" altLang="zh-CN" sz="7200" b="1" smtClean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435975" cy="35290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zh-CN" sz="3600" smtClean="0">
                <a:latin typeface="Calibri" pitchFamily="34" charset="0"/>
                <a:ea typeface="宋体" pitchFamily="2" charset="-122"/>
              </a:rPr>
              <a:t>A transparent optical element with flat polished surfaces that refract light.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zh-CN" sz="3600" smtClean="0">
                <a:latin typeface="Calibri" pitchFamily="34" charset="0"/>
                <a:ea typeface="宋体" pitchFamily="2" charset="-122"/>
              </a:rPr>
              <a:t>Can be used to break light up to its </a:t>
            </a:r>
            <a:r>
              <a:rPr lang="en-GB" altLang="zh-CN" sz="3600" i="1" smtClean="0">
                <a:solidFill>
                  <a:srgbClr val="FFC000"/>
                </a:solidFill>
                <a:latin typeface="Calibri" pitchFamily="34" charset="0"/>
                <a:ea typeface="宋体" pitchFamily="2" charset="-122"/>
              </a:rPr>
              <a:t>spectral colors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zh-CN" sz="3200" i="1" smtClean="0">
                <a:solidFill>
                  <a:srgbClr val="FFC000"/>
                </a:solidFill>
                <a:latin typeface="Calibri" pitchFamily="34" charset="0"/>
                <a:ea typeface="宋体" pitchFamily="2" charset="-122"/>
              </a:rPr>
              <a:t>Colors of the rainbow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3600" smtClean="0">
                <a:latin typeface="Calibri" pitchFamily="34" charset="0"/>
                <a:ea typeface="宋体" pitchFamily="2" charset="-122"/>
              </a:rPr>
              <a:t>Can also be used to reflect light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zh-CN" sz="7200" b="1" smtClean="0">
                <a:latin typeface="Calibri" pitchFamily="34" charset="0"/>
                <a:ea typeface="宋体" pitchFamily="2" charset="-122"/>
              </a:rPr>
              <a:t>Prism</a:t>
            </a:r>
            <a:endParaRPr lang="en-US" altLang="zh-CN" sz="7200" b="1" smtClean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1417638"/>
            <a:ext cx="8677275" cy="4856162"/>
          </a:xfrm>
        </p:spPr>
        <p:txBody>
          <a:bodyPr/>
          <a:lstStyle/>
          <a:p>
            <a:pPr eaLnBrk="1" hangingPunct="1"/>
            <a:r>
              <a:rPr lang="en-GB" altLang="zh-CN" sz="3600" smtClean="0">
                <a:latin typeface="Calibri" pitchFamily="34" charset="0"/>
                <a:ea typeface="宋体" pitchFamily="2" charset="-122"/>
              </a:rPr>
              <a:t>Materials refract different wavelengths of light at different angles</a:t>
            </a:r>
          </a:p>
          <a:p>
            <a:pPr eaLnBrk="1" hangingPunct="1"/>
            <a:r>
              <a:rPr lang="en-GB" altLang="zh-CN" sz="3600" smtClean="0">
                <a:latin typeface="Calibri" pitchFamily="34" charset="0"/>
                <a:ea typeface="宋体" pitchFamily="2" charset="-122"/>
              </a:rPr>
              <a:t>Dispersion</a:t>
            </a:r>
          </a:p>
          <a:p>
            <a:pPr eaLnBrk="1" hangingPunct="1"/>
            <a:r>
              <a:rPr lang="en-GB" altLang="zh-CN" sz="3600" smtClean="0">
                <a:latin typeface="Calibri" pitchFamily="34" charset="0"/>
                <a:ea typeface="宋体" pitchFamily="2" charset="-122"/>
              </a:rPr>
              <a:t>ROY G BIV</a:t>
            </a:r>
          </a:p>
          <a:p>
            <a:pPr eaLnBrk="1" hangingPunct="1"/>
            <a:endParaRPr lang="en-US" altLang="zh-CN" sz="3600" smtClean="0"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28676" name="Picture 24" descr="Light_dispersion_conceptual_wav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3211513"/>
            <a:ext cx="4860925" cy="36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zh-CN" sz="7200" b="1" smtClean="0">
                <a:latin typeface="Calibri" pitchFamily="34" charset="0"/>
                <a:ea typeface="宋体" pitchFamily="2" charset="-122"/>
              </a:rPr>
              <a:t>Rainbow</a:t>
            </a:r>
            <a:endParaRPr lang="en-US" altLang="zh-CN" sz="7200" b="1" smtClean="0"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457450"/>
            <a:ext cx="4789487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1417638"/>
            <a:ext cx="3286125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zh-CN" sz="7200" b="1" smtClean="0">
                <a:latin typeface="Calibri" pitchFamily="34" charset="0"/>
                <a:ea typeface="宋体" pitchFamily="2" charset="-122"/>
              </a:rPr>
              <a:t>Rainbow</a:t>
            </a:r>
            <a:endParaRPr lang="en-US" altLang="zh-CN" sz="7200" b="1" smtClean="0"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8399463" cy="510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zh-CN" sz="7200" b="1" smtClean="0">
                <a:latin typeface="Calibri" pitchFamily="34" charset="0"/>
                <a:ea typeface="宋体" pitchFamily="2" charset="-122"/>
              </a:rPr>
              <a:t>Rainbow</a:t>
            </a:r>
            <a:endParaRPr lang="en-US" altLang="zh-CN" sz="7200" b="1" smtClean="0"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36725"/>
            <a:ext cx="5221288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1736725"/>
            <a:ext cx="3527425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Total-Internal-Reflection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570038"/>
            <a:ext cx="8497887" cy="469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50800" y="274638"/>
            <a:ext cx="8913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4400" b="1" dirty="0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In </a:t>
            </a:r>
            <a:r>
              <a:rPr lang="en-US" altLang="zh-CN" sz="4400" b="1" dirty="0" smtClean="0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transparent materials, </a:t>
            </a:r>
            <a:r>
              <a:rPr lang="en-US" altLang="zh-CN" sz="4400" b="1" dirty="0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some light are reflected</a:t>
            </a:r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6659563" y="2060575"/>
            <a:ext cx="2305050" cy="216058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1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0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15888"/>
            <a:ext cx="8713788" cy="1181100"/>
          </a:xfrm>
        </p:spPr>
        <p:txBody>
          <a:bodyPr/>
          <a:lstStyle/>
          <a:p>
            <a:pPr eaLnBrk="1" hangingPunct="1"/>
            <a:r>
              <a:rPr lang="en-US" altLang="zh-CN" sz="5400" b="1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Total Internal Reflection (TIR)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125538"/>
            <a:ext cx="8964612" cy="1752600"/>
          </a:xfrm>
        </p:spPr>
        <p:txBody>
          <a:bodyPr/>
          <a:lstStyle/>
          <a:p>
            <a:pPr eaLnBrk="1" hangingPunct="1"/>
            <a:r>
              <a:rPr lang="en-US" altLang="zh-CN" sz="4400" b="1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When a ray does not cross the boundary but is reflected instead</a:t>
            </a:r>
          </a:p>
        </p:txBody>
      </p:sp>
      <p:pic>
        <p:nvPicPr>
          <p:cNvPr id="24582" name="Picture 6" descr="Total_internal_reflection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38" y="2617788"/>
            <a:ext cx="5567362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09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15888"/>
            <a:ext cx="8713788" cy="1181100"/>
          </a:xfrm>
        </p:spPr>
        <p:txBody>
          <a:bodyPr/>
          <a:lstStyle/>
          <a:p>
            <a:pPr eaLnBrk="1" hangingPunct="1"/>
            <a:r>
              <a:rPr lang="en-US" altLang="zh-CN" sz="5400" b="1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Critical Angle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125538"/>
            <a:ext cx="8964612" cy="1752600"/>
          </a:xfrm>
        </p:spPr>
        <p:txBody>
          <a:bodyPr/>
          <a:lstStyle/>
          <a:p>
            <a:pPr eaLnBrk="1" hangingPunct="1"/>
            <a:r>
              <a:rPr lang="en-US" altLang="zh-CN" sz="4400" b="1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Angle at which total internal reflection occurs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2716277"/>
            <a:ext cx="4896544" cy="3761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03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total_internal_refl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620713"/>
            <a:ext cx="8281987" cy="571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49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imagedemo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362902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 descr="FishTankTIR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989138"/>
            <a:ext cx="4851400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43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7200" b="1" smtClean="0">
                <a:latin typeface="Calibri" pitchFamily="34" charset="0"/>
              </a:rPr>
              <a:t>Refraction</a:t>
            </a:r>
            <a:endParaRPr lang="en-US" altLang="zh-CN" sz="7200" b="1" smtClean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6238875" cy="4752975"/>
          </a:xfrm>
        </p:spPr>
        <p:txBody>
          <a:bodyPr/>
          <a:lstStyle/>
          <a:p>
            <a:pPr eaLnBrk="1" hangingPunct="1"/>
            <a:r>
              <a:rPr lang="en-GB" sz="3600" smtClean="0">
                <a:latin typeface="Calibri" pitchFamily="34" charset="0"/>
              </a:rPr>
              <a:t>Bending of waves when it passes from one medium to another</a:t>
            </a:r>
          </a:p>
          <a:p>
            <a:pPr eaLnBrk="1" hangingPunct="1"/>
            <a:r>
              <a:rPr lang="en-GB" sz="3600" smtClean="0">
                <a:latin typeface="Calibri" pitchFamily="34" charset="0"/>
              </a:rPr>
              <a:t>Waves bend because their speeds change when they move from one medium to another</a:t>
            </a:r>
          </a:p>
          <a:p>
            <a:pPr eaLnBrk="1" hangingPunct="1"/>
            <a:endParaRPr lang="en-GB" altLang="zh-CN" sz="3600" smtClean="0">
              <a:latin typeface="Calibri" pitchFamily="34" charset="0"/>
              <a:ea typeface="宋体" pitchFamily="2" charset="-122"/>
            </a:endParaRPr>
          </a:p>
          <a:p>
            <a:pPr eaLnBrk="1" hangingPunct="1"/>
            <a:endParaRPr lang="en-US" altLang="zh-CN" sz="3600" smtClean="0">
              <a:solidFill>
                <a:schemeClr val="accent1"/>
              </a:solidFill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2967038"/>
            <a:ext cx="3013075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File:Total internal reflection of Chelonia mydas 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1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6035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zh-CN" sz="6000" b="1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Fibre Optics</a:t>
            </a:r>
          </a:p>
        </p:txBody>
      </p:sp>
      <p:pic>
        <p:nvPicPr>
          <p:cNvPr id="30727" name="Picture 7" descr="TIR_in_PM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5040312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9" descr="optical-fib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773238"/>
            <a:ext cx="35210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52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6035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zh-CN" sz="6000" b="1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Endoscope</a:t>
            </a:r>
          </a:p>
        </p:txBody>
      </p:sp>
      <p:pic>
        <p:nvPicPr>
          <p:cNvPr id="40966" name="Picture 6" descr="endosc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844675"/>
            <a:ext cx="38100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8" descr="Endosc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16113"/>
            <a:ext cx="3744912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16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797425"/>
            <a:ext cx="6238875" cy="1800225"/>
          </a:xfrm>
        </p:spPr>
        <p:txBody>
          <a:bodyPr/>
          <a:lstStyle/>
          <a:p>
            <a:pPr eaLnBrk="1" hangingPunct="1"/>
            <a:r>
              <a:rPr lang="en-GB" sz="3600" smtClean="0">
                <a:latin typeface="Calibri" pitchFamily="34" charset="0"/>
              </a:rPr>
              <a:t>Water waves change speed when they move from deep to shallow part</a:t>
            </a:r>
            <a:endParaRPr lang="en-US" altLang="zh-CN" sz="3600" smtClean="0">
              <a:solidFill>
                <a:schemeClr val="accent1"/>
              </a:solidFill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274638"/>
            <a:ext cx="5795962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522288"/>
            <a:ext cx="6481762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4905375"/>
            <a:ext cx="7067550" cy="1763713"/>
          </a:xfrm>
        </p:spPr>
        <p:txBody>
          <a:bodyPr/>
          <a:lstStyle/>
          <a:p>
            <a:pPr eaLnBrk="1" hangingPunct="1"/>
            <a:r>
              <a:rPr lang="en-GB" sz="3600" smtClean="0">
                <a:latin typeface="Calibri" pitchFamily="34" charset="0"/>
              </a:rPr>
              <a:t>Transverse waves on a rope slow down as they move from thinner rope to thicker rope</a:t>
            </a:r>
            <a:endParaRPr lang="en-US" altLang="zh-CN" sz="3600" smtClean="0">
              <a:solidFill>
                <a:schemeClr val="accent1"/>
              </a:solidFill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546100"/>
            <a:ext cx="5122863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0188"/>
            <a:ext cx="8229600" cy="1143000"/>
          </a:xfrm>
        </p:spPr>
        <p:txBody>
          <a:bodyPr/>
          <a:lstStyle/>
          <a:p>
            <a:pPr eaLnBrk="1" hangingPunct="1"/>
            <a:r>
              <a:rPr lang="en-GB" sz="7200" b="1" smtClean="0">
                <a:latin typeface="Calibri" pitchFamily="34" charset="0"/>
              </a:rPr>
              <a:t>Refraction</a:t>
            </a:r>
            <a:endParaRPr lang="en-US" altLang="zh-CN" sz="7200" b="1" smtClean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775" y="4978400"/>
            <a:ext cx="6851650" cy="1763713"/>
          </a:xfrm>
        </p:spPr>
        <p:txBody>
          <a:bodyPr/>
          <a:lstStyle/>
          <a:p>
            <a:pPr eaLnBrk="1" hangingPunct="1"/>
            <a:r>
              <a:rPr lang="en-GB" sz="3600" smtClean="0">
                <a:latin typeface="Calibri" pitchFamily="34" charset="0"/>
              </a:rPr>
              <a:t>Objects look bent because light is refracted as it moves from air to water</a:t>
            </a:r>
            <a:endParaRPr lang="en-US" altLang="zh-CN" sz="3600" smtClean="0">
              <a:solidFill>
                <a:schemeClr val="accent1"/>
              </a:solidFill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279525"/>
            <a:ext cx="465455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266825"/>
            <a:ext cx="45735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7200" b="1" smtClean="0">
                <a:latin typeface="Calibri" pitchFamily="34" charset="0"/>
              </a:rPr>
              <a:t>Remember</a:t>
            </a:r>
            <a:endParaRPr lang="en-US" altLang="zh-CN" sz="7200" b="1" smtClean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435975" cy="2016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>
                <a:latin typeface="Calibri" pitchFamily="34" charset="0"/>
              </a:rPr>
              <a:t>Sound moves fastest in solids, then liquids, then gases and no sound at all in vacuum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>
                <a:latin typeface="Calibri" pitchFamily="34" charset="0"/>
              </a:rPr>
              <a:t>But light moves fastest in vacuum, then gases, then liquids, then solids</a:t>
            </a:r>
            <a:endParaRPr lang="en-US" altLang="zh-CN" smtClean="0">
              <a:solidFill>
                <a:schemeClr val="accent1"/>
              </a:solidFill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9338"/>
            <a:ext cx="34290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7200" b="1" smtClean="0">
                <a:latin typeface="Calibri" pitchFamily="34" charset="0"/>
              </a:rPr>
              <a:t>Inquiry 2</a:t>
            </a:r>
            <a:endParaRPr lang="en-US" altLang="zh-CN" sz="7200" b="1" smtClean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435975" cy="3313112"/>
          </a:xfrm>
        </p:spPr>
        <p:txBody>
          <a:bodyPr/>
          <a:lstStyle/>
          <a:p>
            <a:pPr eaLnBrk="1" hangingPunct="1"/>
            <a:r>
              <a:rPr lang="en-GB" sz="3600" smtClean="0">
                <a:latin typeface="Calibri" pitchFamily="34" charset="0"/>
              </a:rPr>
              <a:t>Let’s do the glass bar, pins and paper experiment.</a:t>
            </a:r>
          </a:p>
          <a:p>
            <a:pPr eaLnBrk="1" hangingPunct="1"/>
            <a:r>
              <a:rPr lang="en-GB" sz="3600" smtClean="0">
                <a:latin typeface="Calibri" pitchFamily="34" charset="0"/>
              </a:rPr>
              <a:t>Normal line</a:t>
            </a:r>
          </a:p>
          <a:p>
            <a:pPr eaLnBrk="1" hangingPunct="1"/>
            <a:r>
              <a:rPr lang="en-GB" sz="3600" smtClean="0">
                <a:latin typeface="Calibri" pitchFamily="34" charset="0"/>
              </a:rPr>
              <a:t>Incident angle</a:t>
            </a:r>
          </a:p>
          <a:p>
            <a:pPr eaLnBrk="1" hangingPunct="1"/>
            <a:r>
              <a:rPr lang="en-GB" altLang="zh-CN" sz="3600" smtClean="0">
                <a:latin typeface="Calibri" pitchFamily="34" charset="0"/>
                <a:ea typeface="宋体" pitchFamily="2" charset="-122"/>
              </a:rPr>
              <a:t>Refracted angle</a:t>
            </a:r>
            <a:endParaRPr lang="en-US" altLang="zh-CN" sz="3600" smtClean="0">
              <a:solidFill>
                <a:schemeClr val="accent1"/>
              </a:solidFill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492375"/>
            <a:ext cx="4681537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Custom 2">
      <a:dk1>
        <a:srgbClr val="004080"/>
      </a:dk1>
      <a:lt1>
        <a:srgbClr val="FFFFFF"/>
      </a:lt1>
      <a:dk2>
        <a:srgbClr val="000000"/>
      </a:dk2>
      <a:lt2>
        <a:srgbClr val="FF00FF"/>
      </a:lt2>
      <a:accent1>
        <a:srgbClr val="66CCFF"/>
      </a:accent1>
      <a:accent2>
        <a:srgbClr val="333399"/>
      </a:accent2>
      <a:accent3>
        <a:srgbClr val="AAAAAA"/>
      </a:accent3>
      <a:accent4>
        <a:srgbClr val="006CDA"/>
      </a:accent4>
      <a:accent5>
        <a:srgbClr val="B8E2FF"/>
      </a:accent5>
      <a:accent6>
        <a:srgbClr val="2D2D8A"/>
      </a:accent6>
      <a:hlink>
        <a:srgbClr val="FF66FF"/>
      </a:hlink>
      <a:folHlink>
        <a:srgbClr val="004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2004:Templates:Presentations:Designs:Clipboard</Template>
  <TotalTime>1214</TotalTime>
  <Words>575</Words>
  <Application>Microsoft Office PowerPoint</Application>
  <PresentationFormat>On-screen Show (4:3)</PresentationFormat>
  <Paragraphs>95</Paragraphs>
  <Slides>32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Default Design</vt:lpstr>
      <vt:lpstr>Diseño predeterminado</vt:lpstr>
      <vt:lpstr>Refraction</vt:lpstr>
      <vt:lpstr>Inquiry 1</vt:lpstr>
      <vt:lpstr>Refraction</vt:lpstr>
      <vt:lpstr>PowerPoint Presentation</vt:lpstr>
      <vt:lpstr>PowerPoint Presentation</vt:lpstr>
      <vt:lpstr>PowerPoint Presentation</vt:lpstr>
      <vt:lpstr>Refraction</vt:lpstr>
      <vt:lpstr>Remember</vt:lpstr>
      <vt:lpstr>Inquiry 2</vt:lpstr>
      <vt:lpstr>Remember</vt:lpstr>
      <vt:lpstr>Remember</vt:lpstr>
      <vt:lpstr>PowerPoint Presentation</vt:lpstr>
      <vt:lpstr>A fisheye’s view of the world</vt:lpstr>
      <vt:lpstr>A fisheye’s view of the world</vt:lpstr>
      <vt:lpstr>Remember</vt:lpstr>
      <vt:lpstr>Inquiry 3</vt:lpstr>
      <vt:lpstr>Refraction</vt:lpstr>
      <vt:lpstr>Refraction</vt:lpstr>
      <vt:lpstr>Going Beyond</vt:lpstr>
      <vt:lpstr>Prism</vt:lpstr>
      <vt:lpstr>Prism</vt:lpstr>
      <vt:lpstr>Rainbow</vt:lpstr>
      <vt:lpstr>Rainbow</vt:lpstr>
      <vt:lpstr>Rainbow</vt:lpstr>
      <vt:lpstr>PowerPoint Presentation</vt:lpstr>
      <vt:lpstr>Total Internal Reflection (TIR)</vt:lpstr>
      <vt:lpstr>Critical Angle</vt:lpstr>
      <vt:lpstr>PowerPoint Presentation</vt:lpstr>
      <vt:lpstr>PowerPoint Presentation</vt:lpstr>
      <vt:lpstr>PowerPoint Presentation</vt:lpstr>
      <vt:lpstr>Fibre Optics</vt:lpstr>
      <vt:lpstr>Endoscope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Circles Template</dc:title>
  <dc:creator>Presentation Magazine</dc:creator>
  <cp:lastModifiedBy>Maridith</cp:lastModifiedBy>
  <cp:revision>48</cp:revision>
  <dcterms:modified xsi:type="dcterms:W3CDTF">2012-09-04T18:47:43Z</dcterms:modified>
</cp:coreProperties>
</file>