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9/23/2013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34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9/23/2013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9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81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9/23/2013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3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5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0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7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9/23/2013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8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5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 defTabSz="457200"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defTabSz="457200"/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4590B8"/>
                </a:solidFill>
              </a:rPr>
              <a:pPr defTabSz="457200"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493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5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microsoft.com/office/2007/relationships/hdphoto" Target="../media/hdphoto1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Forces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290" y="3220996"/>
            <a:ext cx="10993546" cy="318804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Seeing forces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Forces big and small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Weight – the pull of gravity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Friction – an important force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Air resistance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Patterns of falling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End of Unit questions</a:t>
            </a:r>
          </a:p>
          <a:p>
            <a:endParaRPr lang="en-US" sz="2800" b="1" cap="none" dirty="0">
              <a:solidFill>
                <a:schemeClr val="bg1"/>
              </a:solidFill>
            </a:endParaRPr>
          </a:p>
        </p:txBody>
      </p:sp>
      <p:sp>
        <p:nvSpPr>
          <p:cNvPr id="6" name="Action Button: Forward or Next 5">
            <a:hlinkClick r:id="" action="ppaction://noaction" highlightClick="1"/>
          </p:cNvPr>
          <p:cNvSpPr/>
          <p:nvPr/>
        </p:nvSpPr>
        <p:spPr>
          <a:xfrm>
            <a:off x="5049793" y="4135398"/>
            <a:ext cx="288325" cy="247135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3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cap="none" dirty="0" smtClean="0"/>
              <a:t>Weight the pull of gravity</a:t>
            </a:r>
            <a:endParaRPr lang="en-US" sz="4800" b="1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2062936"/>
            <a:ext cx="5268097" cy="720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5297" y="2150539"/>
            <a:ext cx="3179805" cy="545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2871343"/>
            <a:ext cx="5424616" cy="585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192" y="5349154"/>
            <a:ext cx="10924335" cy="1035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5406" y="2150538"/>
            <a:ext cx="1847987" cy="3028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6774" y="2594433"/>
            <a:ext cx="3035702" cy="275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0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>
            <a:normAutofit/>
          </a:bodyPr>
          <a:lstStyle/>
          <a:p>
            <a:r>
              <a:rPr lang="en-US" sz="4800" b="1" cap="none" dirty="0" smtClean="0"/>
              <a:t>Weight the pull of gravity</a:t>
            </a:r>
            <a:endParaRPr lang="en-US" sz="4800" b="1" cap="none" dirty="0"/>
          </a:p>
        </p:txBody>
      </p:sp>
      <p:pic>
        <p:nvPicPr>
          <p:cNvPr id="9" name="Picture 12" descr="baby1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012" y="3381264"/>
            <a:ext cx="4380546" cy="2629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2642354" y="2677297"/>
            <a:ext cx="914289" cy="1923663"/>
          </a:xfrm>
          <a:prstGeom prst="downArrow">
            <a:avLst>
              <a:gd name="adj1" fmla="val 50000"/>
              <a:gd name="adj2" fmla="val 3335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defTabSz="457200"/>
            <a:endParaRPr lang="zh-CN" altLang="en-US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94035" y="1933712"/>
            <a:ext cx="1905605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 defTabSz="457200"/>
            <a:r>
              <a:rPr lang="en-US" altLang="zh-CN" sz="3600" b="1" dirty="0">
                <a:solidFill>
                  <a:prstClr val="black"/>
                </a:solidFill>
                <a:ea typeface="宋体" pitchFamily="2" charset="-122"/>
              </a:rPr>
              <a:t>w</a:t>
            </a:r>
            <a:r>
              <a:rPr lang="en-US" altLang="zh-CN" sz="3600" b="1" dirty="0">
                <a:solidFill>
                  <a:prstClr val="black"/>
                </a:solidFill>
                <a:ea typeface="宋体" pitchFamily="2" charset="-122"/>
              </a:rPr>
              <a:t>eight</a:t>
            </a:r>
            <a:endParaRPr lang="zh-CN" altLang="en-US" sz="3600" b="1" dirty="0">
              <a:solidFill>
                <a:prstClr val="black"/>
              </a:solidFill>
              <a:ea typeface="宋体" pitchFamily="2" charset="-122"/>
            </a:endParaRPr>
          </a:p>
        </p:txBody>
      </p:sp>
      <p:pic>
        <p:nvPicPr>
          <p:cNvPr id="12" name="Picture 16" descr="06_pastrana_dive_h"/>
          <p:cNvPicPr>
            <a:picLocks noChangeAspect="1" noChangeArrowheads="1"/>
          </p:cNvPicPr>
          <p:nvPr/>
        </p:nvPicPr>
        <p:blipFill>
          <a:blip r:embed="rId3" cstate="print"/>
          <a:srcRect r="7619"/>
          <a:stretch>
            <a:fillRect/>
          </a:stretch>
        </p:blipFill>
        <p:spPr bwMode="auto">
          <a:xfrm>
            <a:off x="6991439" y="1217200"/>
            <a:ext cx="4038511" cy="3178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8315461" y="3381383"/>
            <a:ext cx="914289" cy="2063827"/>
          </a:xfrm>
          <a:prstGeom prst="downArrow">
            <a:avLst>
              <a:gd name="adj1" fmla="val 50000"/>
              <a:gd name="adj2" fmla="val 3335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defTabSz="457200"/>
            <a:endParaRPr lang="zh-CN" altLang="en-US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7407198" y="5533768"/>
            <a:ext cx="302410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 defTabSz="457200"/>
            <a:r>
              <a:rPr lang="en-US" altLang="zh-CN" sz="3600" b="1" dirty="0">
                <a:solidFill>
                  <a:prstClr val="black"/>
                </a:solidFill>
                <a:ea typeface="宋体" pitchFamily="2" charset="-122"/>
              </a:rPr>
              <a:t>gravity</a:t>
            </a:r>
            <a:endParaRPr lang="zh-CN" altLang="en-US" sz="3600" b="1" dirty="0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064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513" y="777970"/>
            <a:ext cx="7109633" cy="2070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2442">
            <a:off x="427481" y="3146854"/>
            <a:ext cx="5299566" cy="610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8229600" y="1750541"/>
            <a:ext cx="2514600" cy="3733800"/>
            <a:chOff x="460" y="768"/>
            <a:chExt cx="763" cy="1265"/>
          </a:xfrm>
        </p:grpSpPr>
        <p:sp>
          <p:nvSpPr>
            <p:cNvPr id="16" name="Rectangle 5" descr="Granite"/>
            <p:cNvSpPr>
              <a:spLocks noChangeArrowheads="1"/>
            </p:cNvSpPr>
            <p:nvPr/>
          </p:nvSpPr>
          <p:spPr bwMode="auto">
            <a:xfrm>
              <a:off x="460" y="1852"/>
              <a:ext cx="763" cy="181"/>
            </a:xfrm>
            <a:prstGeom prst="rect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17" name="Picture 6" descr="Happy blok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0" y="768"/>
              <a:ext cx="642" cy="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Up Arrow 18"/>
          <p:cNvSpPr/>
          <p:nvPr/>
        </p:nvSpPr>
        <p:spPr>
          <a:xfrm rot="10800000">
            <a:off x="8885538" y="752506"/>
            <a:ext cx="974124" cy="1630838"/>
          </a:xfrm>
          <a:prstGeom prst="upArrow">
            <a:avLst>
              <a:gd name="adj1" fmla="val 50000"/>
              <a:gd name="adj2" fmla="val 5166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182100" y="706991"/>
            <a:ext cx="266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altLang="zh-CN" sz="3600" b="1" dirty="0">
                <a:solidFill>
                  <a:prstClr val="black"/>
                </a:solidFill>
              </a:rPr>
              <a:t>Weight</a:t>
            </a:r>
            <a:endParaRPr lang="zh-CN" altLang="en-US" sz="36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831861" y="5442818"/>
            <a:ext cx="20749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altLang="zh-CN" sz="3600" b="1" dirty="0">
                <a:solidFill>
                  <a:prstClr val="black"/>
                </a:solidFill>
              </a:rPr>
              <a:t>Contact force</a:t>
            </a:r>
            <a:endParaRPr lang="zh-CN" altLang="en-US" sz="3600" b="1" dirty="0">
              <a:solidFill>
                <a:prstClr val="black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8999838" y="4855454"/>
            <a:ext cx="974124" cy="1630838"/>
          </a:xfrm>
          <a:prstGeom prst="upArrow">
            <a:avLst>
              <a:gd name="adj1" fmla="val 50000"/>
              <a:gd name="adj2" fmla="val 5166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665" y="4206093"/>
            <a:ext cx="7751935" cy="555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665" y="4916637"/>
            <a:ext cx="3880151" cy="509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7073" y="4912032"/>
            <a:ext cx="3333750" cy="51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709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539" y="1266320"/>
            <a:ext cx="4855703" cy="2478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Up Arrow 17"/>
          <p:cNvSpPr>
            <a:spLocks noChangeArrowheads="1"/>
          </p:cNvSpPr>
          <p:nvPr/>
        </p:nvSpPr>
        <p:spPr bwMode="auto">
          <a:xfrm>
            <a:off x="1369699" y="3520112"/>
            <a:ext cx="533614" cy="1371600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25400" algn="ctr">
            <a:solidFill>
              <a:srgbClr val="5F8200"/>
            </a:solidFill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ctr" defTabSz="457200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5447" y="4891712"/>
            <a:ext cx="342830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defTabSz="457200"/>
            <a:r>
              <a:rPr lang="en-US" altLang="zh-CN" sz="3200" b="1" dirty="0">
                <a:solidFill>
                  <a:prstClr val="black"/>
                </a:solidFill>
                <a:ea typeface="宋体" pitchFamily="2" charset="-122"/>
              </a:rPr>
              <a:t>Contact force</a:t>
            </a:r>
            <a:endParaRPr lang="zh-CN" altLang="en-US" sz="3200" b="1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24" name="Up Arrow 23"/>
          <p:cNvSpPr>
            <a:spLocks noChangeArrowheads="1"/>
          </p:cNvSpPr>
          <p:nvPr/>
        </p:nvSpPr>
        <p:spPr bwMode="auto">
          <a:xfrm rot="10800000">
            <a:off x="1265654" y="914880"/>
            <a:ext cx="533614" cy="1371600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25400" algn="ctr">
            <a:solidFill>
              <a:srgbClr val="5F8200"/>
            </a:solidFill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ctr" defTabSz="457200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99268" y="622497"/>
            <a:ext cx="1734764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defTabSz="457200"/>
            <a:r>
              <a:rPr lang="en-US" altLang="zh-CN" sz="3200" b="1" dirty="0">
                <a:solidFill>
                  <a:prstClr val="black"/>
                </a:solidFill>
                <a:ea typeface="宋体" pitchFamily="2" charset="-122"/>
              </a:rPr>
              <a:t>Weight</a:t>
            </a:r>
            <a:endParaRPr lang="zh-CN" altLang="en-US" sz="3200" b="1" dirty="0">
              <a:solidFill>
                <a:prstClr val="black"/>
              </a:solidFill>
              <a:ea typeface="宋体" pitchFamily="2" charset="-122"/>
            </a:endParaRPr>
          </a:p>
        </p:txBody>
      </p:sp>
      <p:graphicFrame>
        <p:nvGraphicFramePr>
          <p:cNvPr id="26" name="Object 2"/>
          <p:cNvGraphicFramePr>
            <a:graphicFrameLocks noChangeAspect="1"/>
          </p:cNvGraphicFramePr>
          <p:nvPr>
            <p:extLst/>
          </p:nvPr>
        </p:nvGraphicFramePr>
        <p:xfrm>
          <a:off x="6118655" y="2923035"/>
          <a:ext cx="4800600" cy="210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 6.0" r:id="rId4" imgW="6791040" imgH="2977920" progId="">
                  <p:embed/>
                </p:oleObj>
              </mc:Choice>
              <mc:Fallback>
                <p:oleObj name="CorelDRAW 6.0" r:id="rId4" imgW="6791040" imgH="29779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8655" y="2923035"/>
                        <a:ext cx="4800600" cy="210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Up Arrow 26"/>
          <p:cNvSpPr>
            <a:spLocks noChangeArrowheads="1"/>
          </p:cNvSpPr>
          <p:nvPr/>
        </p:nvSpPr>
        <p:spPr bwMode="auto">
          <a:xfrm rot="10800000">
            <a:off x="7799270" y="2372888"/>
            <a:ext cx="533614" cy="1371600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25400" algn="ctr">
            <a:solidFill>
              <a:srgbClr val="5F8200"/>
            </a:solidFill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ctr" defTabSz="457200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278735" y="2080505"/>
            <a:ext cx="1734764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defTabSz="457200"/>
            <a:r>
              <a:rPr lang="en-US" altLang="zh-CN" sz="3200" b="1" dirty="0">
                <a:solidFill>
                  <a:prstClr val="black"/>
                </a:solidFill>
                <a:ea typeface="宋体" pitchFamily="2" charset="-122"/>
              </a:rPr>
              <a:t>Weight</a:t>
            </a:r>
            <a:endParaRPr lang="zh-CN" altLang="en-US" sz="3200" b="1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29" name="Up Arrow 28"/>
          <p:cNvSpPr>
            <a:spLocks noChangeArrowheads="1"/>
          </p:cNvSpPr>
          <p:nvPr/>
        </p:nvSpPr>
        <p:spPr bwMode="auto">
          <a:xfrm>
            <a:off x="6720175" y="4922800"/>
            <a:ext cx="533614" cy="1024919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25400" algn="ctr">
            <a:solidFill>
              <a:srgbClr val="5F8200"/>
            </a:solidFill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ctr" defTabSz="457200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192952" y="5947719"/>
            <a:ext cx="342830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defTabSz="457200"/>
            <a:r>
              <a:rPr lang="en-US" altLang="zh-CN" sz="3200" b="1" dirty="0">
                <a:solidFill>
                  <a:prstClr val="black"/>
                </a:solidFill>
                <a:ea typeface="宋体" pitchFamily="2" charset="-122"/>
              </a:rPr>
              <a:t>Contact forces</a:t>
            </a:r>
            <a:endParaRPr lang="zh-CN" altLang="en-US" sz="3200" b="1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31" name="Up Arrow 30"/>
          <p:cNvSpPr>
            <a:spLocks noChangeArrowheads="1"/>
          </p:cNvSpPr>
          <p:nvPr/>
        </p:nvSpPr>
        <p:spPr bwMode="auto">
          <a:xfrm>
            <a:off x="10013499" y="4922800"/>
            <a:ext cx="533614" cy="1024919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25400" algn="ctr">
            <a:solidFill>
              <a:srgbClr val="5F8200"/>
            </a:solidFill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ctr" defTabSz="457200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264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/>
      <p:bldP spid="24" grpId="0" animBg="1"/>
      <p:bldP spid="25" grpId="0"/>
      <p:bldP spid="27" grpId="0" animBg="1"/>
      <p:bldP spid="28" grpId="0"/>
      <p:bldP spid="29" grpId="0" animBg="1"/>
      <p:bldP spid="30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55" y="1796073"/>
            <a:ext cx="2477401" cy="1489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310" y="1521087"/>
            <a:ext cx="2286644" cy="2268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131" y="1336169"/>
            <a:ext cx="2660951" cy="2409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3973645"/>
            <a:ext cx="2258583" cy="2243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4" y="4185818"/>
            <a:ext cx="2749121" cy="19678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86031" y="659027"/>
            <a:ext cx="11244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prstClr val="black"/>
                </a:solidFill>
              </a:rPr>
              <a:t>Draw force arrows for weight and contact forces on each of picture.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93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28" y="589648"/>
            <a:ext cx="4100899" cy="6693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28" y="1323201"/>
            <a:ext cx="9620250" cy="595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51" y="2040277"/>
            <a:ext cx="2662108" cy="537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612" y="2036483"/>
            <a:ext cx="7602237" cy="541176"/>
          </a:xfrm>
          <a:prstGeom prst="rect">
            <a:avLst/>
          </a:prstGeom>
        </p:spPr>
      </p:pic>
      <p:pic>
        <p:nvPicPr>
          <p:cNvPr id="3074" name="Picture 2" descr="http://ts1.mm.bing.net/th?id=H.4608436632289748&amp;pid=15.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605" y="2786380"/>
            <a:ext cx="2673822" cy="267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902351" y="5668923"/>
            <a:ext cx="3032114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defTabSz="457200"/>
            <a:r>
              <a:rPr lang="en-US" altLang="zh-CN" sz="3200" b="1" dirty="0">
                <a:solidFill>
                  <a:prstClr val="black"/>
                </a:solidFill>
                <a:ea typeface="宋体" pitchFamily="2" charset="-122"/>
              </a:rPr>
              <a:t>60 kg = 600 N</a:t>
            </a:r>
            <a:endParaRPr lang="zh-CN" altLang="en-US" sz="3200" b="1" dirty="0">
              <a:solidFill>
                <a:prstClr val="black"/>
              </a:solidFill>
              <a:ea typeface="宋体" pitchFamily="2" charset="-122"/>
            </a:endParaRPr>
          </a:p>
        </p:txBody>
      </p:sp>
      <p:pic>
        <p:nvPicPr>
          <p:cNvPr id="3078" name="Picture 6" descr="http://ts3.mm.bing.net/th?id=H.4554182597083418&amp;pid=15.1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278" y="269454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420929" y="5668923"/>
            <a:ext cx="2843417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defTabSz="457200"/>
            <a:r>
              <a:rPr lang="en-US" altLang="zh-CN" sz="3200" b="1" dirty="0">
                <a:solidFill>
                  <a:prstClr val="black"/>
                </a:solidFill>
                <a:ea typeface="宋体" pitchFamily="2" charset="-122"/>
              </a:rPr>
              <a:t>60 kg = 300 N</a:t>
            </a:r>
            <a:endParaRPr lang="zh-CN" altLang="en-US" sz="3200" b="1" dirty="0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420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7452">
            <a:off x="493310" y="1222010"/>
            <a:ext cx="11132031" cy="4432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45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9279">
            <a:off x="535194" y="858541"/>
            <a:ext cx="9691749" cy="3821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161" y="4931673"/>
            <a:ext cx="9003957" cy="1597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ction Button: Back or Previous 4">
            <a:hlinkClick r:id="" action="ppaction://hlinkshowjump?jump=firstslide" highlightClick="1"/>
          </p:cNvPr>
          <p:cNvSpPr/>
          <p:nvPr/>
        </p:nvSpPr>
        <p:spPr>
          <a:xfrm>
            <a:off x="10808042" y="4267200"/>
            <a:ext cx="543697" cy="477794"/>
          </a:xfrm>
          <a:prstGeom prst="actionButtonBackPrevious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宋体</vt:lpstr>
      <vt:lpstr>华文中宋</vt:lpstr>
      <vt:lpstr>Gill Sans MT</vt:lpstr>
      <vt:lpstr>Wingdings 2</vt:lpstr>
      <vt:lpstr>Dividend</vt:lpstr>
      <vt:lpstr>CorelDRAW 6.0</vt:lpstr>
      <vt:lpstr>Forces</vt:lpstr>
      <vt:lpstr>Weight the pull of gravity</vt:lpstr>
      <vt:lpstr>Weight the pull of gravity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Forces</dc:title>
  <dc:creator>didith asensi</dc:creator>
  <cp:lastModifiedBy>didith asensi</cp:lastModifiedBy>
  <cp:revision>1</cp:revision>
  <dcterms:created xsi:type="dcterms:W3CDTF">2013-09-23T12:26:00Z</dcterms:created>
  <dcterms:modified xsi:type="dcterms:W3CDTF">2013-09-23T12:26:16Z</dcterms:modified>
</cp:coreProperties>
</file>